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67" r:id="rId1"/>
    <p:sldMasterId id="2147483669" r:id="rId2"/>
    <p:sldMasterId id="2147483680" r:id="rId3"/>
    <p:sldMasterId id="2147483686" r:id="rId4"/>
  </p:sldMasterIdLst>
  <p:notesMasterIdLst>
    <p:notesMasterId r:id="rId76"/>
  </p:notesMasterIdLst>
  <p:handoutMasterIdLst>
    <p:handoutMasterId r:id="rId77"/>
  </p:handoutMasterIdLst>
  <p:sldIdLst>
    <p:sldId id="490" r:id="rId5"/>
    <p:sldId id="491" r:id="rId6"/>
    <p:sldId id="459" r:id="rId7"/>
    <p:sldId id="258" r:id="rId8"/>
    <p:sldId id="259" r:id="rId9"/>
    <p:sldId id="430" r:id="rId10"/>
    <p:sldId id="461" r:id="rId11"/>
    <p:sldId id="462" r:id="rId12"/>
    <p:sldId id="499" r:id="rId13"/>
    <p:sldId id="463" r:id="rId14"/>
    <p:sldId id="465" r:id="rId15"/>
    <p:sldId id="466" r:id="rId16"/>
    <p:sldId id="468" r:id="rId17"/>
    <p:sldId id="374" r:id="rId18"/>
    <p:sldId id="431" r:id="rId19"/>
    <p:sldId id="403" r:id="rId20"/>
    <p:sldId id="486" r:id="rId21"/>
    <p:sldId id="493" r:id="rId22"/>
    <p:sldId id="471" r:id="rId23"/>
    <p:sldId id="373" r:id="rId24"/>
    <p:sldId id="432" r:id="rId25"/>
    <p:sldId id="434" r:id="rId26"/>
    <p:sldId id="407" r:id="rId27"/>
    <p:sldId id="457" r:id="rId28"/>
    <p:sldId id="415" r:id="rId29"/>
    <p:sldId id="428" r:id="rId30"/>
    <p:sldId id="436" r:id="rId31"/>
    <p:sldId id="488" r:id="rId32"/>
    <p:sldId id="489" r:id="rId33"/>
    <p:sldId id="500" r:id="rId34"/>
    <p:sldId id="409" r:id="rId35"/>
    <p:sldId id="475" r:id="rId36"/>
    <p:sldId id="445" r:id="rId37"/>
    <p:sldId id="442" r:id="rId38"/>
    <p:sldId id="444" r:id="rId39"/>
    <p:sldId id="443" r:id="rId40"/>
    <p:sldId id="450" r:id="rId41"/>
    <p:sldId id="477" r:id="rId42"/>
    <p:sldId id="478" r:id="rId43"/>
    <p:sldId id="480" r:id="rId44"/>
    <p:sldId id="481" r:id="rId45"/>
    <p:sldId id="482" r:id="rId46"/>
    <p:sldId id="494" r:id="rId47"/>
    <p:sldId id="483" r:id="rId48"/>
    <p:sldId id="501" r:id="rId49"/>
    <p:sldId id="485" r:id="rId50"/>
    <p:sldId id="451" r:id="rId51"/>
    <p:sldId id="420" r:id="rId52"/>
    <p:sldId id="484" r:id="rId53"/>
    <p:sldId id="476" r:id="rId54"/>
    <p:sldId id="455" r:id="rId55"/>
    <p:sldId id="310" r:id="rId56"/>
    <p:sldId id="469" r:id="rId57"/>
    <p:sldId id="325" r:id="rId58"/>
    <p:sldId id="321" r:id="rId59"/>
    <p:sldId id="495" r:id="rId60"/>
    <p:sldId id="496" r:id="rId61"/>
    <p:sldId id="497" r:id="rId62"/>
    <p:sldId id="503" r:id="rId63"/>
    <p:sldId id="505" r:id="rId64"/>
    <p:sldId id="506" r:id="rId65"/>
    <p:sldId id="507" r:id="rId66"/>
    <p:sldId id="508" r:id="rId67"/>
    <p:sldId id="509" r:id="rId68"/>
    <p:sldId id="510" r:id="rId69"/>
    <p:sldId id="511" r:id="rId70"/>
    <p:sldId id="512" r:id="rId71"/>
    <p:sldId id="513" r:id="rId72"/>
    <p:sldId id="326" r:id="rId73"/>
    <p:sldId id="316" r:id="rId74"/>
    <p:sldId id="456" r:id="rId75"/>
  </p:sldIdLst>
  <p:sldSz cx="12192000" cy="6858000"/>
  <p:notesSz cx="6797675" cy="9926638"/>
  <p:embeddedFontLst>
    <p:embeddedFont>
      <p:font typeface="方正兰亭黑简体" panose="02010600030101010101" charset="-122"/>
      <p:regular r:id="rId78"/>
    </p:embeddedFont>
    <p:embeddedFont>
      <p:font typeface="Consolas" panose="020B0609020204030204" pitchFamily="49" charset="0"/>
      <p:regular r:id="rId79"/>
      <p:bold r:id="rId80"/>
      <p:italic r:id="rId81"/>
      <p:boldItalic r:id="rId82"/>
    </p:embeddedFont>
    <p:embeddedFont>
      <p:font typeface="Fira Code Light" panose="020B0809050000020004" pitchFamily="49" charset="0"/>
      <p:regular r:id="rId83"/>
    </p:embeddedFont>
    <p:embeddedFont>
      <p:font typeface="verdana" panose="020B0604030504040204" pitchFamily="34" charset="0"/>
      <p:regular r:id="rId84"/>
      <p:bold r:id="rId85"/>
      <p:italic r:id="rId86"/>
      <p:boldItalic r:id="rId87"/>
    </p:embeddedFont>
    <p:embeddedFont>
      <p:font typeface="等线" panose="02010600030101010101" pitchFamily="2" charset="-122"/>
      <p:regular r:id="rId88"/>
      <p:bold r:id="rId89"/>
    </p:embeddedFont>
    <p:embeddedFont>
      <p:font typeface="微软雅黑" panose="020B0503020204020204" pitchFamily="34" charset="-122"/>
      <p:regular r:id="rId90"/>
      <p:bold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luju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B"/>
    <a:srgbClr val="FFFFFF"/>
    <a:srgbClr val="151515"/>
    <a:srgbClr val="99CCCC"/>
    <a:srgbClr val="C7000B"/>
    <a:srgbClr val="575756"/>
    <a:srgbClr val="DD4654"/>
    <a:srgbClr val="F3D2D5"/>
    <a:srgbClr val="E6A8AD"/>
    <a:srgbClr val="E57B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4447" autoAdjust="0"/>
  </p:normalViewPr>
  <p:slideViewPr>
    <p:cSldViewPr snapToGrid="0" snapToObjects="1">
      <p:cViewPr varScale="1">
        <p:scale>
          <a:sx n="93" d="100"/>
          <a:sy n="93" d="100"/>
        </p:scale>
        <p:origin x="1194"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5" d="100"/>
          <a:sy n="45" d="100"/>
        </p:scale>
        <p:origin x="1832" y="56"/>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5.fntdata"/><Relationship Id="rId90" Type="http://schemas.openxmlformats.org/officeDocument/2006/relationships/font" Target="fonts/font13.fntdata"/><Relationship Id="rId95"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11/10/2024</a:t>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2880"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7" name="Notes Placeholder 4"/>
          <p:cNvSpPr>
            <a:spLocks noGrp="1"/>
          </p:cNvSpPr>
          <p:nvPr>
            <p:ph type="body" sz="quarter" idx="3"/>
          </p:nvPr>
        </p:nvSpPr>
        <p:spPr>
          <a:xfrm>
            <a:off x="462880" y="4603168"/>
            <a:ext cx="5932800" cy="4697243"/>
          </a:xfrm>
          <a:prstGeom prst="rect">
            <a:avLst/>
          </a:prstGeom>
          <a:noFill/>
          <a:ln w="9525">
            <a:noFill/>
            <a:miter lim="800000"/>
          </a:ln>
          <a:effectLst/>
        </p:spPr>
        <p:txBody>
          <a:bodyPr vert="horz" wrap="square" lIns="96791" tIns="48396" rIns="96791" bIns="48396" numCol="1" anchor="t" anchorCtr="0" compatLnSpc="1"/>
          <a:lstStyle/>
          <a:p>
            <a:pPr marL="180975" lvl="0" indent="-180975" fontAlgn="base">
              <a:spcBef>
                <a:spcPct val="0"/>
              </a:spcBef>
              <a:buSzPct val="70000"/>
              <a:buFont typeface="Wingdings" panose="05000000000000000000" pitchFamily="2" charset="2"/>
              <a:buChar char="l"/>
            </a:pPr>
            <a:r>
              <a:rPr lang="en-US" dirty="0"/>
              <a:t>Edit Master text styles</a:t>
            </a:r>
          </a:p>
          <a:p>
            <a:pPr marL="541655" lvl="1" indent="-180975" fontAlgn="base">
              <a:spcBef>
                <a:spcPct val="0"/>
              </a:spcBef>
              <a:buSzPct val="60000"/>
              <a:buFont typeface="Wingdings" panose="05000000000000000000" pitchFamily="2" charset="2"/>
              <a:buChar char="p"/>
            </a:pPr>
            <a:r>
              <a:rPr lang="en-US" dirty="0"/>
              <a:t>Second level</a:t>
            </a:r>
          </a:p>
          <a:p>
            <a:pPr marL="895350" lvl="2" indent="-174625" fontAlgn="base">
              <a:spcBef>
                <a:spcPct val="0"/>
              </a:spcBef>
              <a:buSzPct val="50000"/>
              <a:buFont typeface="Wingdings" panose="05000000000000000000" pitchFamily="2" charset="2"/>
              <a:buChar char="n"/>
            </a:pPr>
            <a:r>
              <a:rPr lang="en-US" dirty="0"/>
              <a:t>Third level</a:t>
            </a:r>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Clr>
        <a:schemeClr val="bg1">
          <a:lumMod val="50000"/>
        </a:schemeClr>
      </a:buClr>
      <a:buSzPct val="60000"/>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3pPr>
    <a:lvl4pPr marL="1371600" indent="0" algn="l" defTabSz="1219200" rtl="0" eaLnBrk="1" fontAlgn="base" latinLnBrk="0" hangingPunct="1">
      <a:lnSpc>
        <a:spcPct val="125000"/>
      </a:lnSpc>
      <a:spcBef>
        <a:spcPct val="0"/>
      </a:spcBef>
      <a:spcAft>
        <a:spcPts val="600"/>
      </a:spcAft>
      <a:buFont typeface="Wingdings" panose="05000000000000000000" pitchFamily="2" charset="2"/>
      <a:buNone/>
      <a:defRPr lang="en-US" sz="1100" kern="1200" baseline="0" dirty="0">
        <a:solidFill>
          <a:schemeClr val="tx1"/>
        </a:solidFill>
        <a:latin typeface="微软雅黑" panose="020B0503020204020204" pitchFamily="34" charset="-122"/>
        <a:ea typeface="微软雅黑" panose="020B0503020204020204" pitchFamily="34" charset="-122"/>
        <a:cs typeface="+mn-cs"/>
      </a:defRPr>
    </a:lvl4pPr>
    <a:lvl5pPr marL="1619885" indent="-179705" algn="l" defTabSz="1219200" rtl="0" eaLnBrk="1" fontAlgn="base" latinLnBrk="0" hangingPunct="1">
      <a:lnSpc>
        <a:spcPct val="125000"/>
      </a:lnSpc>
      <a:spcBef>
        <a:spcPct val="0"/>
      </a:spcBef>
      <a:spcAft>
        <a:spcPts val="600"/>
      </a:spcAft>
      <a:buFont typeface="Wingdings" panose="05000000000000000000" pitchFamily="2" charset="2"/>
      <a:buChar char="~"/>
      <a:defRPr lang="en-US" sz="1100" kern="1200" baseline="0" dirty="0">
        <a:solidFill>
          <a:schemeClr val="tx1"/>
        </a:solidFill>
        <a:latin typeface="微软雅黑" panose="020B0503020204020204" pitchFamily="34" charset="-122"/>
        <a:ea typeface="微软雅黑" panose="020B0503020204020204" pitchFamily="34"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0EBC8-0847-AA68-406D-649908E220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63EFC6-7FBD-49C5-BF61-81239A422AD1}"/>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A585ECF8-09C6-1C54-BCC8-0C5BB74A2850}"/>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737785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536859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15</a:t>
            </a:fld>
            <a:endParaRPr lang="en-US"/>
          </a:p>
        </p:txBody>
      </p:sp>
    </p:spTree>
    <p:extLst>
      <p:ext uri="{BB962C8B-B14F-4D97-AF65-F5344CB8AC3E}">
        <p14:creationId xmlns:p14="http://schemas.microsoft.com/office/powerpoint/2010/main" val="428031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lnSpc>
                <a:spcPct val="150000"/>
              </a:lnSpc>
              <a:buNone/>
            </a:pPr>
            <a:r>
              <a:rPr lang="zh-CN" altLang="en-US" sz="1400" b="0" i="0" dirty="0">
                <a:solidFill>
                  <a:srgbClr val="111111"/>
                </a:solidFill>
                <a:effectLst/>
                <a:latin typeface="+mn-ea"/>
                <a:ea typeface="+mn-ea"/>
              </a:rPr>
              <a:t>随着需求的不断复杂化，指令处理的数量也在不断增加。</a:t>
            </a:r>
            <a:endParaRPr lang="en-US" altLang="zh-CN" sz="1400" b="0" i="0" dirty="0">
              <a:solidFill>
                <a:srgbClr val="111111"/>
              </a:solidFill>
              <a:effectLst/>
              <a:latin typeface="+mn-ea"/>
              <a:ea typeface="+mn-ea"/>
            </a:endParaRPr>
          </a:p>
          <a:p>
            <a:pPr marL="0" indent="0">
              <a:lnSpc>
                <a:spcPct val="150000"/>
              </a:lnSpc>
              <a:buNone/>
            </a:pPr>
            <a:r>
              <a:rPr lang="zh-CN" altLang="en-US" sz="1400" b="0" i="0" dirty="0">
                <a:solidFill>
                  <a:srgbClr val="111111"/>
                </a:solidFill>
                <a:effectLst/>
                <a:latin typeface="+mn-ea"/>
                <a:ea typeface="+mn-ea"/>
              </a:rPr>
              <a:t>为了避免影响 </a:t>
            </a:r>
            <a:r>
              <a:rPr lang="en-US" altLang="zh-CN" sz="1400" b="0" i="0" dirty="0">
                <a:solidFill>
                  <a:srgbClr val="111111"/>
                </a:solidFill>
                <a:effectLst/>
                <a:latin typeface="+mn-ea"/>
                <a:ea typeface="+mn-ea"/>
              </a:rPr>
              <a:t>Executor </a:t>
            </a:r>
            <a:r>
              <a:rPr lang="zh-CN" altLang="en-US" sz="1400" b="0" i="0" dirty="0">
                <a:solidFill>
                  <a:srgbClr val="111111"/>
                </a:solidFill>
                <a:effectLst/>
                <a:latin typeface="+mn-ea"/>
                <a:ea typeface="+mn-ea"/>
              </a:rPr>
              <a:t>主干代码的清晰性和稳定性，我们采用了面向接口编程的设计思路，将指令相关的处理逻辑抽取到 </a:t>
            </a:r>
            <a:r>
              <a:rPr lang="en-US" altLang="zh-CN" sz="1400" b="0" i="0" dirty="0">
                <a:solidFill>
                  <a:srgbClr val="111111"/>
                </a:solidFill>
                <a:effectLst/>
                <a:latin typeface="+mn-ea"/>
                <a:ea typeface="+mn-ea"/>
              </a:rPr>
              <a:t>command </a:t>
            </a:r>
            <a:r>
              <a:rPr lang="zh-CN" altLang="en-US" sz="1400" b="0" i="0" dirty="0">
                <a:solidFill>
                  <a:srgbClr val="111111"/>
                </a:solidFill>
                <a:effectLst/>
                <a:latin typeface="+mn-ea"/>
                <a:ea typeface="+mn-ea"/>
              </a:rPr>
              <a:t>层。</a:t>
            </a:r>
            <a:endParaRPr lang="en-US" altLang="zh-CN" sz="1400" b="0" i="0" dirty="0">
              <a:solidFill>
                <a:srgbClr val="111111"/>
              </a:solidFill>
              <a:effectLst/>
              <a:latin typeface="+mn-ea"/>
              <a:ea typeface="+mn-ea"/>
            </a:endParaRPr>
          </a:p>
          <a:p>
            <a:pPr marL="0" indent="0">
              <a:lnSpc>
                <a:spcPct val="150000"/>
              </a:lnSpc>
              <a:buNone/>
            </a:pPr>
            <a:r>
              <a:rPr lang="zh-CN" altLang="en-US" sz="1400" b="0" i="0" dirty="0">
                <a:solidFill>
                  <a:srgbClr val="111111"/>
                </a:solidFill>
                <a:effectLst/>
                <a:latin typeface="+mn-ea"/>
                <a:ea typeface="+mn-ea"/>
              </a:rPr>
              <a:t>这种设计不仅有效地分离了指令处理逻辑，还显著提高了代码的扩展性和可维护性。 </a:t>
            </a:r>
            <a:endParaRPr lang="en-US" altLang="zh-CN" sz="1400" b="0" i="0" dirty="0">
              <a:solidFill>
                <a:srgbClr val="111111"/>
              </a:solidFill>
              <a:effectLst/>
              <a:latin typeface="+mn-ea"/>
              <a:ea typeface="+mn-ea"/>
            </a:endParaRPr>
          </a:p>
          <a:p>
            <a:pPr marL="0" indent="0">
              <a:lnSpc>
                <a:spcPct val="150000"/>
              </a:lnSpc>
              <a:buNone/>
            </a:pPr>
            <a:r>
              <a:rPr lang="zh-CN" altLang="en-US" sz="1400" b="0" i="0" dirty="0">
                <a:solidFill>
                  <a:srgbClr val="111111"/>
                </a:solidFill>
                <a:effectLst/>
                <a:latin typeface="+mn-ea"/>
                <a:ea typeface="+mn-ea"/>
              </a:rPr>
              <a:t>通过这种方法，我们确保了 </a:t>
            </a:r>
            <a:r>
              <a:rPr lang="en-US" altLang="zh-CN" sz="1400" b="0" i="0" dirty="0">
                <a:solidFill>
                  <a:srgbClr val="111111"/>
                </a:solidFill>
                <a:effectLst/>
                <a:latin typeface="+mn-ea"/>
                <a:ea typeface="+mn-ea"/>
              </a:rPr>
              <a:t>Executor </a:t>
            </a:r>
            <a:r>
              <a:rPr lang="zh-CN" altLang="en-US" sz="1400" b="0" i="0" dirty="0">
                <a:solidFill>
                  <a:srgbClr val="111111"/>
                </a:solidFill>
                <a:effectLst/>
                <a:latin typeface="+mn-ea"/>
                <a:ea typeface="+mn-ea"/>
              </a:rPr>
              <a:t>主干代码的简洁和高效，同时为未来的功能扩展提供了灵活的接口。</a:t>
            </a:r>
            <a:endParaRPr lang="en-US" altLang="zh-CN" sz="1400" b="0" i="0" dirty="0">
              <a:solidFill>
                <a:srgbClr val="111111"/>
              </a:solidFill>
              <a:effectLst/>
              <a:latin typeface="+mn-ea"/>
              <a:ea typeface="+mn-ea"/>
            </a:endParaRPr>
          </a:p>
          <a:p>
            <a:pPr marL="0" indent="0">
              <a:lnSpc>
                <a:spcPct val="150000"/>
              </a:lnSpc>
              <a:buNone/>
            </a:pPr>
            <a:r>
              <a:rPr lang="zh-CN" altLang="en-US" sz="1400" b="0" i="0" dirty="0">
                <a:solidFill>
                  <a:srgbClr val="111111"/>
                </a:solidFill>
                <a:effectLst/>
                <a:latin typeface="+mn-ea"/>
                <a:ea typeface="+mn-ea"/>
              </a:rPr>
              <a:t>这样一来，新的指令处理逻辑可以方便地添加到 </a:t>
            </a:r>
            <a:r>
              <a:rPr lang="en-US" altLang="zh-CN" sz="1400" b="0" i="0" dirty="0">
                <a:solidFill>
                  <a:srgbClr val="111111"/>
                </a:solidFill>
                <a:effectLst/>
                <a:latin typeface="+mn-ea"/>
                <a:ea typeface="+mn-ea"/>
              </a:rPr>
              <a:t>command </a:t>
            </a:r>
            <a:r>
              <a:rPr lang="zh-CN" altLang="en-US" sz="1400" b="0" i="0" dirty="0">
                <a:solidFill>
                  <a:srgbClr val="111111"/>
                </a:solidFill>
                <a:effectLst/>
                <a:latin typeface="+mn-ea"/>
                <a:ea typeface="+mn-ea"/>
              </a:rPr>
              <a:t>层，而无需对 </a:t>
            </a:r>
            <a:r>
              <a:rPr lang="en-US" altLang="zh-CN" sz="1400" b="0" i="0" dirty="0">
                <a:solidFill>
                  <a:srgbClr val="111111"/>
                </a:solidFill>
                <a:effectLst/>
                <a:latin typeface="+mn-ea"/>
                <a:ea typeface="+mn-ea"/>
              </a:rPr>
              <a:t>Executor </a:t>
            </a:r>
            <a:r>
              <a:rPr lang="zh-CN" altLang="en-US" sz="1400" b="0" i="0" dirty="0">
                <a:solidFill>
                  <a:srgbClr val="111111"/>
                </a:solidFill>
                <a:effectLst/>
                <a:latin typeface="+mn-ea"/>
                <a:ea typeface="+mn-ea"/>
              </a:rPr>
              <a:t>进行大规模修改，从而保持了代码的高内聚性和低耦合性。</a:t>
            </a:r>
            <a:endParaRPr lang="zh-CN" altLang="en-US" sz="1400" dirty="0">
              <a:latin typeface="+mn-ea"/>
              <a:ea typeface="+mn-ea"/>
            </a:endParaRPr>
          </a:p>
        </p:txBody>
      </p:sp>
    </p:spTree>
    <p:extLst>
      <p:ext uri="{BB962C8B-B14F-4D97-AF65-F5344CB8AC3E}">
        <p14:creationId xmlns:p14="http://schemas.microsoft.com/office/powerpoint/2010/main" val="3817879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D319E-1218-E8DB-A959-EF24D7296E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14B172-3142-4055-D0FC-1F1D4E6693E6}"/>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0B828EB-19DB-1490-2B87-CC0961DD598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8654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7307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marR="0" lvl="0" indent="0"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None/>
              <a:tabLst/>
              <a:defRPr/>
            </a:pPr>
            <a:r>
              <a:rPr lang="zh-CN" altLang="en-US" sz="1100" dirty="0">
                <a:latin typeface="方正兰亭黑简体" panose="02000000000000000000" pitchFamily="2" charset="-122"/>
                <a:ea typeface="方正兰亭黑简体" panose="02000000000000000000" pitchFamily="2" charset="-122"/>
              </a:rPr>
              <a:t>创建</a:t>
            </a:r>
            <a:r>
              <a:rPr lang="en-US" altLang="zh-CN" sz="1100" b="0" dirty="0" err="1">
                <a:solidFill>
                  <a:srgbClr val="333333"/>
                </a:solidFill>
                <a:effectLst/>
                <a:latin typeface="方正兰亭黑简体" panose="02000000000000000000" pitchFamily="2" charset="-122"/>
                <a:ea typeface="方正兰亭黑简体" panose="02000000000000000000" pitchFamily="2" charset="-122"/>
              </a:rPr>
              <a:t>src</a:t>
            </a:r>
            <a:r>
              <a:rPr lang="en-US" altLang="zh-CN" sz="1100" b="0" dirty="0">
                <a:solidFill>
                  <a:srgbClr val="333333"/>
                </a:solidFill>
                <a:effectLst/>
                <a:latin typeface="方正兰亭黑简体" panose="02000000000000000000" pitchFamily="2" charset="-122"/>
                <a:ea typeface="方正兰亭黑简体" panose="02000000000000000000" pitchFamily="2" charset="-122"/>
              </a:rPr>
              <a:t>/Singleton.hpp</a:t>
            </a:r>
          </a:p>
          <a:p>
            <a:pPr marL="0" indent="0">
              <a:buNone/>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16672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187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2053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CEA0B-535C-9132-E148-049E8DE0F1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1344E3-9C75-D470-1A41-72AACB18EF2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A05CA58D-5D0C-C66F-E960-BE6DA7BA73CC}"/>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952276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179705" marR="0" lvl="0" indent="-179705"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Char char="•"/>
              <a:tabLst/>
              <a:defRPr/>
            </a:pPr>
            <a:r>
              <a:rPr lang="zh-CN" altLang="en-US" b="0" dirty="0">
                <a:solidFill>
                  <a:srgbClr val="333333"/>
                </a:solidFill>
                <a:effectLst/>
                <a:latin typeface="Consolas" panose="020B0609020204030204" pitchFamily="49" charset="0"/>
              </a:rPr>
              <a:t>使用</a:t>
            </a:r>
            <a:r>
              <a:rPr lang="en-US" altLang="zh-CN" b="0" dirty="0">
                <a:solidFill>
                  <a:srgbClr val="333333"/>
                </a:solidFill>
                <a:effectLst/>
                <a:latin typeface="Consolas" panose="020B0609020204030204" pitchFamily="49" charset="0"/>
              </a:rPr>
              <a:t>using</a:t>
            </a:r>
            <a:r>
              <a:rPr lang="zh-CN" altLang="en-US" b="0" dirty="0">
                <a:solidFill>
                  <a:srgbClr val="333333"/>
                </a:solidFill>
                <a:effectLst/>
                <a:latin typeface="Consolas" panose="020B0609020204030204" pitchFamily="49" charset="0"/>
              </a:rPr>
              <a:t>可以为某类型定义别名，还可以定义新的模板</a:t>
            </a:r>
            <a:endParaRPr lang="en-US" altLang="zh-CN" dirty="0">
              <a:latin typeface="方正兰亭黑简体" panose="02000000000000000000" pitchFamily="2" charset="-122"/>
              <a:ea typeface="方正兰亭黑简体" panose="02000000000000000000" pitchFamily="2" charset="-122"/>
            </a:endParaRPr>
          </a:p>
          <a:p>
            <a:pPr marL="179705" marR="0" lvl="0" indent="-179705"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Char char="•"/>
              <a:tabLst/>
              <a:defRPr/>
            </a:pPr>
            <a:r>
              <a:rPr lang="zh-CN" altLang="en-US" dirty="0">
                <a:latin typeface="方正兰亭黑简体" panose="02000000000000000000" pitchFamily="2" charset="-122"/>
                <a:ea typeface="方正兰亭黑简体" panose="02000000000000000000" pitchFamily="2" charset="-122"/>
              </a:rPr>
              <a:t>一切使用</a:t>
            </a:r>
            <a:r>
              <a:rPr lang="en-US" altLang="zh-CN" dirty="0">
                <a:latin typeface="方正兰亭黑简体" panose="02000000000000000000" pitchFamily="2" charset="-122"/>
                <a:ea typeface="方正兰亭黑简体" panose="02000000000000000000" pitchFamily="2" charset="-122"/>
              </a:rPr>
              <a:t>typedef</a:t>
            </a:r>
            <a:r>
              <a:rPr lang="zh-CN" altLang="en-US" dirty="0">
                <a:latin typeface="方正兰亭黑简体" panose="02000000000000000000" pitchFamily="2" charset="-122"/>
                <a:ea typeface="方正兰亭黑简体" panose="02000000000000000000" pitchFamily="2" charset="-122"/>
              </a:rPr>
              <a:t>的场合都建议改用</a:t>
            </a:r>
            <a:r>
              <a:rPr lang="en-US" altLang="zh-CN" dirty="0">
                <a:latin typeface="方正兰亭黑简体" panose="02000000000000000000" pitchFamily="2" charset="-122"/>
                <a:ea typeface="方正兰亭黑简体" panose="02000000000000000000" pitchFamily="2" charset="-122"/>
              </a:rPr>
              <a:t>using</a:t>
            </a:r>
            <a:r>
              <a:rPr lang="zh-CN" altLang="en-US" dirty="0">
                <a:latin typeface="方正兰亭黑简体" panose="02000000000000000000" pitchFamily="2" charset="-122"/>
                <a:ea typeface="方正兰亭黑简体" panose="02000000000000000000" pitchFamily="2" charset="-122"/>
              </a:rPr>
              <a:t>，因为其语法可读性更好</a:t>
            </a:r>
          </a:p>
          <a:p>
            <a:endParaRPr lang="zh-CN" altLang="en-US" dirty="0"/>
          </a:p>
        </p:txBody>
      </p:sp>
    </p:spTree>
    <p:extLst>
      <p:ext uri="{BB962C8B-B14F-4D97-AF65-F5344CB8AC3E}">
        <p14:creationId xmlns:p14="http://schemas.microsoft.com/office/powerpoint/2010/main" val="1555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82471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pPr marL="0" lvl="1" indent="0" algn="l">
              <a:lnSpc>
                <a:spcPct val="150000"/>
              </a:lnSpc>
              <a:buFont typeface="Wingdings" panose="05000000000000000000" pitchFamily="2" charset="2"/>
              <a:buNone/>
            </a:pPr>
            <a:r>
              <a:rPr lang="zh-CN" altLang="en-US" sz="1400" b="1" dirty="0"/>
              <a:t>课程亮点：</a:t>
            </a:r>
          </a:p>
          <a:p>
            <a:pPr marL="171450" lvl="1" indent="-171450" algn="l">
              <a:lnSpc>
                <a:spcPct val="150000"/>
              </a:lnSpc>
              <a:buFont typeface="Arial" panose="020B0604020202020204" pitchFamily="34" charset="0"/>
              <a:buChar char="•"/>
            </a:pPr>
            <a:r>
              <a:rPr lang="zh-CN" altLang="en-US" sz="1400" dirty="0"/>
              <a:t>深入理解面向接口编程的核心思想及其在实际开发中的应用</a:t>
            </a:r>
          </a:p>
          <a:p>
            <a:pPr marL="171450" lvl="1" indent="-171450" algn="l">
              <a:lnSpc>
                <a:spcPct val="150000"/>
              </a:lnSpc>
              <a:buFont typeface="Arial" panose="020B0604020202020204" pitchFamily="34" charset="0"/>
              <a:buChar char="•"/>
            </a:pPr>
            <a:r>
              <a:rPr lang="zh-CN" altLang="en-US" sz="1400" dirty="0"/>
              <a:t>掌握基于模板的单体工厂类的设计与实现，提升代码复用性和可维护性</a:t>
            </a:r>
          </a:p>
        </p:txBody>
      </p:sp>
    </p:spTree>
    <p:extLst>
      <p:ext uri="{BB962C8B-B14F-4D97-AF65-F5344CB8AC3E}">
        <p14:creationId xmlns:p14="http://schemas.microsoft.com/office/powerpoint/2010/main" val="3758051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534360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53945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latin typeface="+mn-ea"/>
                <a:ea typeface="+mn-ea"/>
              </a:rPr>
              <a:t>日常生活中的任务编排</a:t>
            </a:r>
          </a:p>
          <a:p>
            <a:pPr marL="0" indent="0">
              <a:buNone/>
            </a:pPr>
            <a:endParaRPr lang="zh-CN" altLang="en-US" dirty="0">
              <a:latin typeface="+mn-ea"/>
              <a:ea typeface="+mn-ea"/>
            </a:endParaRPr>
          </a:p>
          <a:p>
            <a:pPr marL="0" indent="0">
              <a:buNone/>
            </a:pPr>
            <a:r>
              <a:rPr lang="zh-CN" altLang="en-US" sz="2400" b="1" dirty="0">
                <a:latin typeface="+mn-ea"/>
                <a:ea typeface="+mn-ea"/>
              </a:rPr>
              <a:t>背景</a:t>
            </a:r>
          </a:p>
          <a:p>
            <a:pPr marL="0" indent="0">
              <a:buNone/>
            </a:pPr>
            <a:r>
              <a:rPr lang="zh-CN" altLang="en-US" dirty="0">
                <a:latin typeface="+mn-ea"/>
                <a:ea typeface="+mn-ea"/>
              </a:rPr>
              <a:t>想象一下，我们要写一篇文章。写文章的过程可以看作是一个复杂的任务，而这个任务可以通过多个简单的步骤（原子任务）来完成。</a:t>
            </a:r>
          </a:p>
          <a:p>
            <a:pPr marL="0" indent="0">
              <a:buNone/>
            </a:pPr>
            <a:endParaRPr lang="zh-CN" altLang="en-US" dirty="0">
              <a:latin typeface="+mn-ea"/>
              <a:ea typeface="+mn-ea"/>
            </a:endParaRPr>
          </a:p>
          <a:p>
            <a:pPr marL="0" indent="0">
              <a:buNone/>
            </a:pPr>
            <a:r>
              <a:rPr lang="zh-CN" altLang="en-US" dirty="0">
                <a:latin typeface="+mn-ea"/>
                <a:ea typeface="+mn-ea"/>
              </a:rPr>
              <a:t>任务分解</a:t>
            </a:r>
          </a:p>
          <a:p>
            <a:pPr marL="0" indent="0">
              <a:buNone/>
            </a:pPr>
            <a:r>
              <a:rPr lang="en-US" altLang="zh-CN" dirty="0">
                <a:latin typeface="+mn-ea"/>
                <a:ea typeface="+mn-ea"/>
              </a:rPr>
              <a:t>1. </a:t>
            </a:r>
            <a:r>
              <a:rPr lang="zh-CN" altLang="en-US" dirty="0">
                <a:latin typeface="+mn-ea"/>
                <a:ea typeface="+mn-ea"/>
              </a:rPr>
              <a:t>字母：最基本的元素，相当于原子任务。</a:t>
            </a:r>
          </a:p>
          <a:p>
            <a:pPr marL="0" indent="0">
              <a:buNone/>
            </a:pPr>
            <a:r>
              <a:rPr lang="en-US" altLang="zh-CN" dirty="0">
                <a:latin typeface="+mn-ea"/>
                <a:ea typeface="+mn-ea"/>
              </a:rPr>
              <a:t>2. </a:t>
            </a:r>
            <a:r>
              <a:rPr lang="zh-CN" altLang="en-US" dirty="0">
                <a:latin typeface="+mn-ea"/>
                <a:ea typeface="+mn-ea"/>
              </a:rPr>
              <a:t>单词：由字母组成，相当于组合后的简单任务。</a:t>
            </a:r>
          </a:p>
          <a:p>
            <a:pPr marL="0" indent="0">
              <a:buNone/>
            </a:pPr>
            <a:r>
              <a:rPr lang="en-US" altLang="zh-CN" dirty="0">
                <a:latin typeface="+mn-ea"/>
                <a:ea typeface="+mn-ea"/>
              </a:rPr>
              <a:t>3. </a:t>
            </a:r>
            <a:r>
              <a:rPr lang="zh-CN" altLang="en-US" dirty="0">
                <a:latin typeface="+mn-ea"/>
                <a:ea typeface="+mn-ea"/>
              </a:rPr>
              <a:t>句子：由单词组成，相当于更复杂的任务。</a:t>
            </a:r>
          </a:p>
          <a:p>
            <a:pPr marL="0" indent="0">
              <a:buNone/>
            </a:pPr>
            <a:r>
              <a:rPr lang="en-US" altLang="zh-CN" dirty="0">
                <a:latin typeface="+mn-ea"/>
                <a:ea typeface="+mn-ea"/>
              </a:rPr>
              <a:t>4. </a:t>
            </a:r>
            <a:r>
              <a:rPr lang="zh-CN" altLang="en-US" dirty="0">
                <a:latin typeface="+mn-ea"/>
                <a:ea typeface="+mn-ea"/>
              </a:rPr>
              <a:t>段落：由句子组成，相当于更高层次的任务。</a:t>
            </a:r>
          </a:p>
          <a:p>
            <a:pPr marL="0" indent="0">
              <a:buNone/>
            </a:pPr>
            <a:r>
              <a:rPr lang="en-US" altLang="zh-CN" dirty="0">
                <a:latin typeface="+mn-ea"/>
                <a:ea typeface="+mn-ea"/>
              </a:rPr>
              <a:t>5. </a:t>
            </a:r>
            <a:r>
              <a:rPr lang="zh-CN" altLang="en-US" dirty="0">
                <a:latin typeface="+mn-ea"/>
                <a:ea typeface="+mn-ea"/>
              </a:rPr>
              <a:t>文章：由段落组成，相当于最终的复杂任务。</a:t>
            </a:r>
          </a:p>
          <a:p>
            <a:pPr marL="0" indent="0">
              <a:buNone/>
            </a:pPr>
            <a:endParaRPr lang="zh-CN" altLang="en-US" dirty="0">
              <a:latin typeface="+mn-ea"/>
              <a:ea typeface="+mn-ea"/>
            </a:endParaRPr>
          </a:p>
          <a:p>
            <a:pPr marL="0" indent="0">
              <a:buNone/>
            </a:pPr>
            <a:r>
              <a:rPr lang="zh-CN" altLang="en-US" dirty="0">
                <a:latin typeface="+mn-ea"/>
                <a:ea typeface="+mn-ea"/>
              </a:rPr>
              <a:t>任务编排</a:t>
            </a:r>
          </a:p>
          <a:p>
            <a:pPr marL="0" indent="0">
              <a:buNone/>
            </a:pPr>
            <a:r>
              <a:rPr lang="en-US" altLang="zh-CN" dirty="0">
                <a:latin typeface="+mn-ea"/>
                <a:ea typeface="+mn-ea"/>
              </a:rPr>
              <a:t>1. </a:t>
            </a:r>
            <a:r>
              <a:rPr lang="zh-CN" altLang="en-US" dirty="0">
                <a:latin typeface="+mn-ea"/>
                <a:ea typeface="+mn-ea"/>
              </a:rPr>
              <a:t>原子任务：字母（</a:t>
            </a:r>
            <a:r>
              <a:rPr lang="en-US" altLang="zh-CN" dirty="0">
                <a:latin typeface="+mn-ea"/>
                <a:ea typeface="+mn-ea"/>
              </a:rPr>
              <a:t>a, b, c, ... z</a:t>
            </a:r>
            <a:r>
              <a:rPr lang="zh-CN" altLang="en-US" dirty="0">
                <a:latin typeface="+mn-ea"/>
                <a:ea typeface="+mn-ea"/>
              </a:rPr>
              <a:t>）</a:t>
            </a:r>
          </a:p>
          <a:p>
            <a:pPr marL="0" indent="0">
              <a:buNone/>
            </a:pPr>
            <a:r>
              <a:rPr lang="en-US" altLang="zh-CN" dirty="0">
                <a:latin typeface="+mn-ea"/>
                <a:ea typeface="+mn-ea"/>
              </a:rPr>
              <a:t>2. </a:t>
            </a:r>
            <a:r>
              <a:rPr lang="zh-CN" altLang="en-US" dirty="0">
                <a:latin typeface="+mn-ea"/>
                <a:ea typeface="+mn-ea"/>
              </a:rPr>
              <a:t>组合任务：</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组合字母形成单词（如 </a:t>
            </a:r>
            <a:r>
              <a:rPr lang="en-US" altLang="zh-CN" dirty="0">
                <a:latin typeface="+mn-ea"/>
                <a:ea typeface="+mn-ea"/>
              </a:rPr>
              <a:t>"cat", "dog"</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组合单词形成句子（如 </a:t>
            </a:r>
            <a:r>
              <a:rPr lang="en-US" altLang="zh-CN" dirty="0">
                <a:latin typeface="+mn-ea"/>
                <a:ea typeface="+mn-ea"/>
              </a:rPr>
              <a:t>"The cat is on the mat."</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组合句子形成段落（如 </a:t>
            </a:r>
            <a:r>
              <a:rPr lang="en-US" altLang="zh-CN" dirty="0">
                <a:latin typeface="+mn-ea"/>
                <a:ea typeface="+mn-ea"/>
              </a:rPr>
              <a:t>"The cat is on the mat. The dog is in the yard."</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组合段落形成文章（如 </a:t>
            </a:r>
            <a:r>
              <a:rPr lang="en-US" altLang="zh-CN" dirty="0">
                <a:latin typeface="+mn-ea"/>
                <a:ea typeface="+mn-ea"/>
              </a:rPr>
              <a:t>"The cat is on the mat. The dog is in the yard. They are friends."</a:t>
            </a:r>
            <a:r>
              <a:rPr lang="zh-CN" altLang="en-US" dirty="0">
                <a:latin typeface="+mn-ea"/>
                <a:ea typeface="+mn-ea"/>
              </a:rPr>
              <a:t>）</a:t>
            </a:r>
          </a:p>
          <a:p>
            <a:pPr marL="0" indent="0">
              <a:buNone/>
            </a:pPr>
            <a:endParaRPr lang="zh-CN" altLang="en-US" dirty="0">
              <a:latin typeface="+mn-ea"/>
              <a:ea typeface="+mn-ea"/>
            </a:endParaRPr>
          </a:p>
          <a:p>
            <a:pPr marL="0" indent="0">
              <a:buNone/>
            </a:pPr>
            <a:r>
              <a:rPr lang="zh-CN" altLang="en-US" dirty="0">
                <a:latin typeface="+mn-ea"/>
                <a:ea typeface="+mn-ea"/>
              </a:rPr>
              <a:t>总结</a:t>
            </a:r>
          </a:p>
          <a:p>
            <a:pPr marL="0" indent="0">
              <a:buNone/>
            </a:pPr>
            <a:r>
              <a:rPr lang="zh-CN" altLang="en-US" dirty="0">
                <a:latin typeface="+mn-ea"/>
                <a:ea typeface="+mn-ea"/>
              </a:rPr>
              <a:t>通过这个例子，我们可以看到，复杂的信息（文章）是由简单的元素（字母）通过一系列的编排和组合形成的。任务编排的过程帮助我们有效地管理和处理这些元素，确保最终结果的正确性和完整性。</a:t>
            </a:r>
          </a:p>
        </p:txBody>
      </p:sp>
    </p:spTree>
    <p:extLst>
      <p:ext uri="{BB962C8B-B14F-4D97-AF65-F5344CB8AC3E}">
        <p14:creationId xmlns:p14="http://schemas.microsoft.com/office/powerpoint/2010/main" val="839005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latin typeface="+mn-ea"/>
                <a:ea typeface="+mn-ea"/>
              </a:rPr>
              <a:t>日常生活中的任务编排</a:t>
            </a:r>
          </a:p>
          <a:p>
            <a:pPr marL="0" indent="0">
              <a:buNone/>
            </a:pPr>
            <a:endParaRPr lang="zh-CN" altLang="en-US" dirty="0">
              <a:latin typeface="+mn-ea"/>
              <a:ea typeface="+mn-ea"/>
            </a:endParaRPr>
          </a:p>
          <a:p>
            <a:pPr marL="0" indent="0">
              <a:buNone/>
            </a:pPr>
            <a:r>
              <a:rPr lang="zh-CN" altLang="en-US" sz="2400" b="1" dirty="0">
                <a:latin typeface="+mn-ea"/>
                <a:ea typeface="+mn-ea"/>
              </a:rPr>
              <a:t>背景</a:t>
            </a:r>
          </a:p>
          <a:p>
            <a:pPr marL="0" indent="0">
              <a:buNone/>
            </a:pPr>
            <a:r>
              <a:rPr lang="zh-CN" altLang="en-US" dirty="0">
                <a:latin typeface="+mn-ea"/>
                <a:ea typeface="+mn-ea"/>
              </a:rPr>
              <a:t>想象一下，我们要写一篇文章。写文章的过程可以看作是一个复杂的任务，而这个任务可以通过多个简单的步骤（原子任务）来完成。</a:t>
            </a:r>
          </a:p>
          <a:p>
            <a:pPr marL="0" indent="0">
              <a:buNone/>
            </a:pPr>
            <a:endParaRPr lang="zh-CN" altLang="en-US" dirty="0">
              <a:latin typeface="+mn-ea"/>
              <a:ea typeface="+mn-ea"/>
            </a:endParaRPr>
          </a:p>
          <a:p>
            <a:pPr marL="0" indent="0">
              <a:buNone/>
            </a:pPr>
            <a:r>
              <a:rPr lang="zh-CN" altLang="en-US" dirty="0">
                <a:latin typeface="+mn-ea"/>
                <a:ea typeface="+mn-ea"/>
              </a:rPr>
              <a:t>任务分解</a:t>
            </a:r>
          </a:p>
          <a:p>
            <a:pPr marL="0" indent="0">
              <a:buNone/>
            </a:pPr>
            <a:r>
              <a:rPr lang="en-US" altLang="zh-CN" dirty="0">
                <a:latin typeface="+mn-ea"/>
                <a:ea typeface="+mn-ea"/>
              </a:rPr>
              <a:t>1. </a:t>
            </a:r>
            <a:r>
              <a:rPr lang="zh-CN" altLang="en-US" dirty="0">
                <a:latin typeface="+mn-ea"/>
                <a:ea typeface="+mn-ea"/>
              </a:rPr>
              <a:t>字母：最基本的元素，相当于原子任务。</a:t>
            </a:r>
          </a:p>
          <a:p>
            <a:pPr marL="0" indent="0">
              <a:buNone/>
            </a:pPr>
            <a:r>
              <a:rPr lang="en-US" altLang="zh-CN" dirty="0">
                <a:latin typeface="+mn-ea"/>
                <a:ea typeface="+mn-ea"/>
              </a:rPr>
              <a:t>2. </a:t>
            </a:r>
            <a:r>
              <a:rPr lang="zh-CN" altLang="en-US" dirty="0">
                <a:latin typeface="+mn-ea"/>
                <a:ea typeface="+mn-ea"/>
              </a:rPr>
              <a:t>单词：由字母组成，相当于组合后的简单任务。</a:t>
            </a:r>
          </a:p>
          <a:p>
            <a:pPr marL="0" indent="0">
              <a:buNone/>
            </a:pPr>
            <a:r>
              <a:rPr lang="en-US" altLang="zh-CN" dirty="0">
                <a:latin typeface="+mn-ea"/>
                <a:ea typeface="+mn-ea"/>
              </a:rPr>
              <a:t>3. </a:t>
            </a:r>
            <a:r>
              <a:rPr lang="zh-CN" altLang="en-US" dirty="0">
                <a:latin typeface="+mn-ea"/>
                <a:ea typeface="+mn-ea"/>
              </a:rPr>
              <a:t>句子：由单词组成，相当于更复杂的任务。</a:t>
            </a:r>
          </a:p>
          <a:p>
            <a:pPr marL="0" indent="0">
              <a:buNone/>
            </a:pPr>
            <a:r>
              <a:rPr lang="en-US" altLang="zh-CN" dirty="0">
                <a:latin typeface="+mn-ea"/>
                <a:ea typeface="+mn-ea"/>
              </a:rPr>
              <a:t>4. </a:t>
            </a:r>
            <a:r>
              <a:rPr lang="zh-CN" altLang="en-US" dirty="0">
                <a:latin typeface="+mn-ea"/>
                <a:ea typeface="+mn-ea"/>
              </a:rPr>
              <a:t>段落：由句子组成，相当于更高层次的任务。</a:t>
            </a:r>
          </a:p>
          <a:p>
            <a:pPr marL="0" indent="0">
              <a:buNone/>
            </a:pPr>
            <a:r>
              <a:rPr lang="en-US" altLang="zh-CN" dirty="0">
                <a:latin typeface="+mn-ea"/>
                <a:ea typeface="+mn-ea"/>
              </a:rPr>
              <a:t>5. </a:t>
            </a:r>
            <a:r>
              <a:rPr lang="zh-CN" altLang="en-US" dirty="0">
                <a:latin typeface="+mn-ea"/>
                <a:ea typeface="+mn-ea"/>
              </a:rPr>
              <a:t>文章：由段落组成，相当于最终的复杂任务。</a:t>
            </a:r>
          </a:p>
          <a:p>
            <a:pPr marL="0" indent="0">
              <a:buNone/>
            </a:pPr>
            <a:endParaRPr lang="zh-CN" altLang="en-US" dirty="0">
              <a:latin typeface="+mn-ea"/>
              <a:ea typeface="+mn-ea"/>
            </a:endParaRPr>
          </a:p>
          <a:p>
            <a:pPr marL="0" indent="0">
              <a:buNone/>
            </a:pPr>
            <a:r>
              <a:rPr lang="zh-CN" altLang="en-US" dirty="0">
                <a:latin typeface="+mn-ea"/>
                <a:ea typeface="+mn-ea"/>
              </a:rPr>
              <a:t>任务编排</a:t>
            </a:r>
          </a:p>
          <a:p>
            <a:pPr marL="0" indent="0">
              <a:buNone/>
            </a:pPr>
            <a:r>
              <a:rPr lang="en-US" altLang="zh-CN" dirty="0">
                <a:latin typeface="+mn-ea"/>
                <a:ea typeface="+mn-ea"/>
              </a:rPr>
              <a:t>1. </a:t>
            </a:r>
            <a:r>
              <a:rPr lang="zh-CN" altLang="en-US" dirty="0">
                <a:latin typeface="+mn-ea"/>
                <a:ea typeface="+mn-ea"/>
              </a:rPr>
              <a:t>原子任务：字母（</a:t>
            </a:r>
            <a:r>
              <a:rPr lang="en-US" altLang="zh-CN" dirty="0">
                <a:latin typeface="+mn-ea"/>
                <a:ea typeface="+mn-ea"/>
              </a:rPr>
              <a:t>a, b, c, ... z</a:t>
            </a:r>
            <a:r>
              <a:rPr lang="zh-CN" altLang="en-US" dirty="0">
                <a:latin typeface="+mn-ea"/>
                <a:ea typeface="+mn-ea"/>
              </a:rPr>
              <a:t>）</a:t>
            </a:r>
          </a:p>
          <a:p>
            <a:pPr marL="0" indent="0">
              <a:buNone/>
            </a:pPr>
            <a:r>
              <a:rPr lang="en-US" altLang="zh-CN" dirty="0">
                <a:latin typeface="+mn-ea"/>
                <a:ea typeface="+mn-ea"/>
              </a:rPr>
              <a:t>2. </a:t>
            </a:r>
            <a:r>
              <a:rPr lang="zh-CN" altLang="en-US" dirty="0">
                <a:latin typeface="+mn-ea"/>
                <a:ea typeface="+mn-ea"/>
              </a:rPr>
              <a:t>组合任务：</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组合字母形成单词（如 </a:t>
            </a:r>
            <a:r>
              <a:rPr lang="en-US" altLang="zh-CN" dirty="0">
                <a:latin typeface="+mn-ea"/>
                <a:ea typeface="+mn-ea"/>
              </a:rPr>
              <a:t>"cat", "dog"</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组合单词形成句子（如 </a:t>
            </a:r>
            <a:r>
              <a:rPr lang="en-US" altLang="zh-CN" dirty="0">
                <a:latin typeface="+mn-ea"/>
                <a:ea typeface="+mn-ea"/>
              </a:rPr>
              <a:t>"The cat is on the mat."</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组合句子形成段落（如 </a:t>
            </a:r>
            <a:r>
              <a:rPr lang="en-US" altLang="zh-CN" dirty="0">
                <a:latin typeface="+mn-ea"/>
                <a:ea typeface="+mn-ea"/>
              </a:rPr>
              <a:t>"The cat is on the mat. The dog is in the yard."</a:t>
            </a:r>
            <a:r>
              <a:rPr lang="zh-CN" altLang="en-US" dirty="0">
                <a:latin typeface="+mn-ea"/>
                <a:ea typeface="+mn-ea"/>
              </a:rPr>
              <a:t>）</a:t>
            </a:r>
          </a:p>
          <a:p>
            <a:pPr marL="0" indent="0">
              <a:buNone/>
            </a:pPr>
            <a:r>
              <a:rPr lang="zh-CN" altLang="en-US" dirty="0">
                <a:latin typeface="+mn-ea"/>
                <a:ea typeface="+mn-ea"/>
              </a:rPr>
              <a:t>   </a:t>
            </a:r>
            <a:r>
              <a:rPr lang="en-US" altLang="zh-CN" dirty="0">
                <a:latin typeface="+mn-ea"/>
                <a:ea typeface="+mn-ea"/>
              </a:rPr>
              <a:t>- </a:t>
            </a:r>
            <a:r>
              <a:rPr lang="zh-CN" altLang="en-US" dirty="0">
                <a:latin typeface="+mn-ea"/>
                <a:ea typeface="+mn-ea"/>
              </a:rPr>
              <a:t>组合段落形成文章（如 </a:t>
            </a:r>
            <a:r>
              <a:rPr lang="en-US" altLang="zh-CN" dirty="0">
                <a:latin typeface="+mn-ea"/>
                <a:ea typeface="+mn-ea"/>
              </a:rPr>
              <a:t>"The cat is on the mat. The dog is in the yard. They are friends."</a:t>
            </a:r>
            <a:r>
              <a:rPr lang="zh-CN" altLang="en-US" dirty="0">
                <a:latin typeface="+mn-ea"/>
                <a:ea typeface="+mn-ea"/>
              </a:rPr>
              <a:t>）</a:t>
            </a:r>
          </a:p>
          <a:p>
            <a:pPr marL="0" indent="0">
              <a:buNone/>
            </a:pPr>
            <a:endParaRPr lang="zh-CN" altLang="en-US" dirty="0">
              <a:latin typeface="+mn-ea"/>
              <a:ea typeface="+mn-ea"/>
            </a:endParaRPr>
          </a:p>
          <a:p>
            <a:pPr marL="0" indent="0">
              <a:buNone/>
            </a:pPr>
            <a:r>
              <a:rPr lang="zh-CN" altLang="en-US" dirty="0">
                <a:latin typeface="+mn-ea"/>
                <a:ea typeface="+mn-ea"/>
              </a:rPr>
              <a:t>总结</a:t>
            </a:r>
          </a:p>
          <a:p>
            <a:pPr marL="0" indent="0">
              <a:buNone/>
            </a:pPr>
            <a:r>
              <a:rPr lang="zh-CN" altLang="en-US" dirty="0">
                <a:latin typeface="+mn-ea"/>
                <a:ea typeface="+mn-ea"/>
              </a:rPr>
              <a:t>通过这个例子，我们可以看到，复杂的信息（文章）是由简单的元素（字母）通过一系列的编排和组合形成的。任务编排的过程帮助我们有效地管理和处理这些元素，确保最终结果的正确性和完整性。</a:t>
            </a:r>
          </a:p>
        </p:txBody>
      </p:sp>
    </p:spTree>
    <p:extLst>
      <p:ext uri="{BB962C8B-B14F-4D97-AF65-F5344CB8AC3E}">
        <p14:creationId xmlns:p14="http://schemas.microsoft.com/office/powerpoint/2010/main" val="263987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73437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zh-CN" altLang="en-US" dirty="0"/>
              <a:t>红框内的是原子层</a:t>
            </a:r>
          </a:p>
        </p:txBody>
      </p:sp>
    </p:spTree>
    <p:extLst>
      <p:ext uri="{BB962C8B-B14F-4D97-AF65-F5344CB8AC3E}">
        <p14:creationId xmlns:p14="http://schemas.microsoft.com/office/powerpoint/2010/main" val="255378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14329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912991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190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58515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40717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763854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1.for</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循环中，</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作为循环对象初始化为</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0</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a:t>
            </a:r>
            <a:endPar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pPr>
              <a:spcBef>
                <a:spcPts val="1200"/>
              </a:spcBef>
            </a:pP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2.</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每次通过 </a:t>
            </a:r>
            <a:r>
              <a:rPr lang="en-US" altLang="zh-CN" sz="1100" b="1" i="1" dirty="0" err="1">
                <a:solidFill>
                  <a:srgbClr val="FF0000"/>
                </a:solidFill>
                <a:latin typeface="Fira Code Light" panose="020B0809050000020004" pitchFamily="49" charset="0"/>
                <a:ea typeface="等线" panose="02010600030101010101" pitchFamily="2" charset="-122"/>
                <a:cs typeface="Huawei Sans" panose="020C0503030203020204" pitchFamily="34" charset="0"/>
              </a:rPr>
              <a:t>inout.find</a:t>
            </a:r>
            <a:r>
              <a:rPr lang="en-US" altLang="zh-CN" sz="1100" b="1" i="1"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a:t>
            </a:r>
            <a:r>
              <a:rPr lang="en-US" altLang="zh-CN" sz="1100" b="1" i="1" dirty="0" err="1">
                <a:solidFill>
                  <a:srgbClr val="FF0000"/>
                </a:solidFill>
                <a:latin typeface="Fira Code Light" panose="020B0809050000020004" pitchFamily="49" charset="0"/>
                <a:ea typeface="等线" panose="02010600030101010101" pitchFamily="2" charset="-122"/>
                <a:cs typeface="Huawei Sans" panose="020C0503030203020204" pitchFamily="34" charset="0"/>
              </a:rPr>
              <a:t>what.data</a:t>
            </a:r>
            <a:r>
              <a:rPr lang="en-US" altLang="zh-CN" sz="1100" b="1" i="1"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 pos, </a:t>
            </a:r>
            <a:r>
              <a:rPr lang="en-US" altLang="zh-CN" sz="1100" b="1" i="1" dirty="0" err="1">
                <a:solidFill>
                  <a:srgbClr val="FF0000"/>
                </a:solidFill>
                <a:latin typeface="Fira Code Light" panose="020B0809050000020004" pitchFamily="49" charset="0"/>
                <a:ea typeface="等线" panose="02010600030101010101" pitchFamily="2" charset="-122"/>
                <a:cs typeface="Huawei Sans" panose="020C0503030203020204" pitchFamily="34" charset="0"/>
              </a:rPr>
              <a:t>what.length</a:t>
            </a:r>
            <a:r>
              <a:rPr lang="en-US" altLang="zh-CN" sz="1100" b="1" i="1"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a:t>
            </a:r>
            <a:r>
              <a:rPr lang="en-US" altLang="zh-CN" sz="1100" b="1" i="1"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 </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查询</a:t>
            </a:r>
            <a:r>
              <a:rPr lang="en-US" altLang="zh-CN" sz="1100" dirty="0" err="1">
                <a:solidFill>
                  <a:schemeClr val="tx1"/>
                </a:solidFill>
                <a:latin typeface="Fira Code Light" panose="020B0809050000020004" pitchFamily="49" charset="0"/>
                <a:ea typeface="等线" panose="02010600030101010101" pitchFamily="2" charset="-122"/>
                <a:cs typeface="Huawei Sans" panose="020C0503030203020204" pitchFamily="34" charset="0"/>
              </a:rPr>
              <a:t>inout</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字符串中从</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开始的第一个</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what</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字符串位置并返回其位置</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，如果未找到则返回</a:t>
            </a:r>
            <a:r>
              <a:rPr lang="en-US" altLang="zh-CN" sz="1100" dirty="0" err="1">
                <a:solidFill>
                  <a:schemeClr val="tx1"/>
                </a:solidFill>
                <a:latin typeface="Fira Code Light" panose="020B0809050000020004" pitchFamily="49" charset="0"/>
                <a:ea typeface="等线" panose="02010600030101010101" pitchFamily="2" charset="-122"/>
                <a:cs typeface="Huawei Sans" panose="020C0503030203020204" pitchFamily="34" charset="0"/>
              </a:rPr>
              <a:t>inout.npos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结束循环，否则执行循环体。</a:t>
            </a:r>
            <a:endPar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pPr>
              <a:spcBef>
                <a:spcPts val="1200"/>
              </a:spcBef>
            </a:pP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3.</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在循环体中通过</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 </a:t>
            </a:r>
            <a:r>
              <a:rPr lang="en-US" altLang="zh-CN" sz="1100" b="1" i="1" dirty="0" err="1">
                <a:solidFill>
                  <a:srgbClr val="FF0000"/>
                </a:solidFill>
                <a:latin typeface="Fira Code Light" panose="020B0809050000020004" pitchFamily="49" charset="0"/>
                <a:ea typeface="等线" panose="02010600030101010101" pitchFamily="2" charset="-122"/>
              </a:rPr>
              <a:t>inout.replace</a:t>
            </a:r>
            <a:r>
              <a:rPr lang="en-US" altLang="zh-CN" sz="1100" b="1" i="1" dirty="0">
                <a:solidFill>
                  <a:srgbClr val="FF0000"/>
                </a:solidFill>
                <a:latin typeface="Fira Code Light" panose="020B0809050000020004" pitchFamily="49" charset="0"/>
                <a:ea typeface="等线" panose="02010600030101010101" pitchFamily="2" charset="-122"/>
              </a:rPr>
              <a:t>(pos, </a:t>
            </a:r>
            <a:r>
              <a:rPr lang="en-US" altLang="zh-CN" sz="1100" b="1" i="1" dirty="0" err="1">
                <a:solidFill>
                  <a:srgbClr val="FF0000"/>
                </a:solidFill>
                <a:latin typeface="Fira Code Light" panose="020B0809050000020004" pitchFamily="49" charset="0"/>
                <a:ea typeface="等线" panose="02010600030101010101" pitchFamily="2" charset="-122"/>
              </a:rPr>
              <a:t>what.length</a:t>
            </a:r>
            <a:r>
              <a:rPr lang="en-US" altLang="zh-CN" sz="1100" b="1" i="1" dirty="0">
                <a:solidFill>
                  <a:srgbClr val="FF0000"/>
                </a:solidFill>
                <a:latin typeface="Fira Code Light" panose="020B0809050000020004" pitchFamily="49" charset="0"/>
                <a:ea typeface="等线" panose="02010600030101010101" pitchFamily="2" charset="-122"/>
              </a:rPr>
              <a:t>(), </a:t>
            </a:r>
            <a:r>
              <a:rPr lang="en-US" altLang="zh-CN" sz="1100" b="1" i="1" dirty="0" err="1">
                <a:solidFill>
                  <a:srgbClr val="FF0000"/>
                </a:solidFill>
                <a:latin typeface="Fira Code Light" panose="020B0809050000020004" pitchFamily="49" charset="0"/>
                <a:ea typeface="等线" panose="02010600030101010101" pitchFamily="2" charset="-122"/>
              </a:rPr>
              <a:t>with.data</a:t>
            </a:r>
            <a:r>
              <a:rPr lang="en-US" altLang="zh-CN" sz="1100" b="1" i="1" dirty="0">
                <a:solidFill>
                  <a:srgbClr val="FF0000"/>
                </a:solidFill>
                <a:latin typeface="Fira Code Light" panose="020B0809050000020004" pitchFamily="49" charset="0"/>
                <a:ea typeface="等线" panose="02010600030101010101" pitchFamily="2" charset="-122"/>
              </a:rPr>
              <a:t>(), </a:t>
            </a:r>
            <a:r>
              <a:rPr lang="en-US" altLang="zh-CN" sz="1100" b="1" i="1" dirty="0" err="1">
                <a:solidFill>
                  <a:srgbClr val="FF0000"/>
                </a:solidFill>
                <a:latin typeface="Fira Code Light" panose="020B0809050000020004" pitchFamily="49" charset="0"/>
                <a:ea typeface="等线" panose="02010600030101010101" pitchFamily="2" charset="-122"/>
              </a:rPr>
              <a:t>with.length</a:t>
            </a:r>
            <a:r>
              <a:rPr lang="en-US" altLang="zh-CN" sz="1100" b="1" i="1" dirty="0">
                <a:solidFill>
                  <a:srgbClr val="FF0000"/>
                </a:solidFill>
                <a:latin typeface="Fira Code Light" panose="020B0809050000020004" pitchFamily="49" charset="0"/>
                <a:ea typeface="等线" panose="02010600030101010101" pitchFamily="2" charset="-122"/>
              </a:rPr>
              <a:t>()) </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将</a:t>
            </a:r>
            <a:r>
              <a:rPr lang="en-US" altLang="zh-CN" sz="1100" dirty="0" err="1">
                <a:solidFill>
                  <a:schemeClr val="tx1"/>
                </a:solidFill>
                <a:latin typeface="Fira Code Light" panose="020B0809050000020004" pitchFamily="49" charset="0"/>
                <a:ea typeface="等线" panose="02010600030101010101" pitchFamily="2" charset="-122"/>
                <a:cs typeface="Huawei Sans" panose="020C0503030203020204" pitchFamily="34" charset="0"/>
              </a:rPr>
              <a:t>inout</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字符串中</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位置的</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what</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字符串替换为</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with</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a:t>
            </a:r>
            <a:endPar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pPr>
              <a:spcBef>
                <a:spcPts val="1200"/>
              </a:spcBef>
            </a:pP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4.</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循环执行结束后通过</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 </a:t>
            </a:r>
            <a:r>
              <a:rPr lang="en-US" altLang="zh-CN" sz="1100" b="1" i="1" dirty="0">
                <a:solidFill>
                  <a:srgbClr val="FF0000"/>
                </a:solidFill>
                <a:latin typeface="Fira Code Light" panose="020B0809050000020004" pitchFamily="49" charset="0"/>
                <a:ea typeface="等线" panose="02010600030101010101" pitchFamily="2" charset="-122"/>
              </a:rPr>
              <a:t>pos += </a:t>
            </a:r>
            <a:r>
              <a:rPr lang="en-US" altLang="zh-CN" sz="1100" b="1" i="1" dirty="0" err="1">
                <a:solidFill>
                  <a:srgbClr val="FF0000"/>
                </a:solidFill>
                <a:latin typeface="Fira Code Light" panose="020B0809050000020004" pitchFamily="49" charset="0"/>
                <a:ea typeface="等线" panose="02010600030101010101" pitchFamily="2" charset="-122"/>
              </a:rPr>
              <a:t>with.length</a:t>
            </a:r>
            <a:r>
              <a:rPr lang="en-US" altLang="zh-CN" sz="1100" b="1" i="1" dirty="0">
                <a:solidFill>
                  <a:srgbClr val="FF0000"/>
                </a:solidFill>
                <a:latin typeface="Fira Code Light" panose="020B0809050000020004" pitchFamily="49" charset="0"/>
                <a:ea typeface="等线" panose="02010600030101010101" pitchFamily="2" charset="-122"/>
              </a:rPr>
              <a:t>()</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 </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更新</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对应位置，下一次查询从</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后开始查询下一个</a:t>
            </a:r>
            <a:r>
              <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what</a:t>
            </a:r>
            <a:r>
              <a:rPr lang="zh-CN" altLang="en-US"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字符串位置。</a:t>
            </a:r>
            <a:endParaRPr lang="en-US" altLang="zh-CN" sz="11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endParaRPr lang="zh-CN" altLang="en-US" dirty="0"/>
          </a:p>
        </p:txBody>
      </p:sp>
    </p:spTree>
    <p:extLst>
      <p:ext uri="{BB962C8B-B14F-4D97-AF65-F5344CB8AC3E}">
        <p14:creationId xmlns:p14="http://schemas.microsoft.com/office/powerpoint/2010/main" val="3018978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021859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179705" marR="0" lvl="0" indent="-179705"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Char char="•"/>
              <a:tabLst/>
              <a:defRPr/>
            </a:pPr>
            <a:r>
              <a:rPr lang="zh-CN" altLang="en-US" dirty="0"/>
              <a:t>在软件开发中，目录结构设计是一个非常重要的环节，它不仅影响代码的可维护性和可扩展性，还影响团队协作的效率。</a:t>
            </a:r>
          </a:p>
          <a:p>
            <a:endParaRPr lang="zh-CN" altLang="en-US" dirty="0"/>
          </a:p>
        </p:txBody>
      </p:sp>
    </p:spTree>
    <p:extLst>
      <p:ext uri="{BB962C8B-B14F-4D97-AF65-F5344CB8AC3E}">
        <p14:creationId xmlns:p14="http://schemas.microsoft.com/office/powerpoint/2010/main" val="4025430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打</a:t>
            </a:r>
            <a:r>
              <a:rPr lang="zh-CN" altLang="en-US" sz="1100" b="1" dirty="0">
                <a:solidFill>
                  <a:srgbClr val="00B050"/>
                </a:solidFill>
                <a:latin typeface="+mn-ea"/>
                <a:ea typeface="+mn-ea"/>
              </a:rPr>
              <a:t>√的是已经实施了的</a:t>
            </a:r>
            <a:endParaRPr lang="zh-CN" altLang="en-US" dirty="0"/>
          </a:p>
        </p:txBody>
      </p:sp>
    </p:spTree>
    <p:extLst>
      <p:ext uri="{BB962C8B-B14F-4D97-AF65-F5344CB8AC3E}">
        <p14:creationId xmlns:p14="http://schemas.microsoft.com/office/powerpoint/2010/main" val="32112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9277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pPr marL="0" indent="0">
              <a:buNone/>
            </a:pPr>
            <a:endParaRPr lang="zh-CN" altLang="en-US" dirty="0"/>
          </a:p>
        </p:txBody>
      </p:sp>
    </p:spTree>
    <p:extLst>
      <p:ext uri="{BB962C8B-B14F-4D97-AF65-F5344CB8AC3E}">
        <p14:creationId xmlns:p14="http://schemas.microsoft.com/office/powerpoint/2010/main" val="80276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454671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5101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10BF3-54A6-FBB3-C1D8-EABFBAD54DA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2B1D3A-A91D-D4C0-A6BA-2FBD51F4FE3A}"/>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13EB858B-83FE-FEC3-641A-1F8D1E56BC6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14209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CA208-19C4-5FBA-494F-4A8C9861E64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01D8D24-DA56-62E9-F1A3-43FFD90D1CD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3E946291-B66A-9163-3837-7D2B92BC574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90369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42115-794E-9612-5806-F5FF57E287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FF54A27-39D7-63EB-714A-BD387767A47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2FCC459-7ACE-DBF5-DA72-DBA2C278DD4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55226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3790FB-AEA9-E3AE-DB49-BCC2D7F580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6531706-32F4-BE85-A3A0-2B0625FC1B6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11F15BF-E2FB-0471-C104-0AECE19B170A}"/>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845389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5315F-0F82-1F2E-C6CE-64D9A70174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0D70A9D-92C8-8255-2A20-E2528063C138}"/>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0E733122-22B7-A007-7148-4D0094F1773E}"/>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62040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448F6-6D45-036A-FC2C-518C096FE3A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AFDFDF-AB59-5A72-9C4A-BBA4E73BBAD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3FF5656-F625-89EA-F0EB-740D03C49626}"/>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946052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B45E2-2A17-79E8-C931-BA60331540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9071C9-D96C-5B38-11F7-304710D35762}"/>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CA31082-D860-D3FC-4E57-8CAA62D0C825}"/>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243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96528-1A81-6203-D8F0-DEAAE1F3D8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99F98A-23C3-C967-9238-4C3C737310BD}"/>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0534219-3036-289E-0999-64E9EA7E4197}"/>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4502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82F32-951A-0C92-A4CA-620F48C194C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C6ABFB-F00A-4606-D10F-430118ED259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8A48BA0-AD30-CFC5-8D1E-95E513DB0C9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46848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BA790-A195-F7D3-C919-F76FAE5718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2C88CE-265E-63FF-36A6-DC146686D34B}"/>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E7942E9-22CA-C1FF-0ED9-A65A42F933E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654764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16100-EB46-E1BE-1B0E-3D77DC8ED5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77B7069-881C-75DD-17FF-0AB23364E5B8}"/>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9C0FFB7A-2D31-32AC-7E2F-BC77C2D902C0}"/>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03147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406B8-001E-2DFE-DEAB-FC76A9DC38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49A89D-5381-272A-6109-84B9D9DEA02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1133F99-5593-8FB5-0306-58A8D62217F1}"/>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0251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38383-B0D0-E390-ADA2-B47242A785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C3D869E-35E3-8265-CA64-EC282280A26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2390D91-E2FA-A984-0A9F-36E87D64D9EF}"/>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4065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7431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635600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440790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353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代码扩展性开始呈现，新指令轻松支持</a:t>
            </a:r>
          </a:p>
        </p:txBody>
      </p:sp>
    </p:spTree>
    <p:extLst>
      <p:ext uri="{BB962C8B-B14F-4D97-AF65-F5344CB8AC3E}">
        <p14:creationId xmlns:p14="http://schemas.microsoft.com/office/powerpoint/2010/main" val="38058632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900" b="0" i="0" u="none" strike="noStrike" kern="120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278045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801499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736676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4199177915"/>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710446299"/>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2373212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338977434"/>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959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091930609"/>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940" b="0" i="0" u="none" strike="noStrike" kern="1200" cap="none" spc="0" normalizeH="0" baseline="0" noProof="0" dirty="0">
                <a:ln>
                  <a:noFill/>
                </a:ln>
                <a:solidFill>
                  <a:srgbClr val="1D1D1A"/>
                </a:solidFill>
                <a:effectLst/>
                <a:uLnTx/>
                <a:uFillTx/>
                <a:latin typeface="Arial" panose="020B0604020202020204"/>
                <a:ea typeface="+mn-ea"/>
                <a:cs typeface="+mn-cs"/>
              </a:rPr>
              <a:t>Thank you.</a:t>
            </a:r>
          </a:p>
        </p:txBody>
      </p:sp>
    </p:spTree>
    <p:extLst>
      <p:ext uri="{BB962C8B-B14F-4D97-AF65-F5344CB8AC3E}">
        <p14:creationId xmlns:p14="http://schemas.microsoft.com/office/powerpoint/2010/main" val="2298435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marL="0" marR="0" lvl="0" indent="0" algn="l" defTabSz="1001223" rtl="0" eaLnBrk="0" fontAlgn="ctr" latinLnBrk="0" hangingPunct="0">
              <a:lnSpc>
                <a:spcPct val="100000"/>
              </a:lnSpc>
              <a:spcBef>
                <a:spcPct val="0"/>
              </a:spcBef>
              <a:spcAft>
                <a:spcPct val="0"/>
              </a:spcAft>
              <a:buClrTx/>
              <a:buSzTx/>
              <a:buFontTx/>
              <a:buNone/>
              <a:tabLst/>
              <a:defRPr/>
            </a:pPr>
            <a:r>
              <a:rPr kumimoji="0" lang="zh-CN" altLang="en-US" sz="3499" b="0" i="0" u="none" strike="noStrike" kern="120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marL="0" marR="0" lvl="0" indent="0" algn="l" defTabSz="914400" rtl="0" eaLnBrk="1" fontAlgn="ctr" latinLnBrk="0" hangingPunct="1">
              <a:lnSpc>
                <a:spcPct val="100000"/>
              </a:lnSpc>
              <a:spcBef>
                <a:spcPct val="50000"/>
              </a:spcBef>
              <a:spcAft>
                <a:spcPts val="0"/>
              </a:spcAft>
              <a:buClrTx/>
              <a:buSzTx/>
              <a:buFontTx/>
              <a:buNone/>
              <a:tabLst/>
              <a:defRPr/>
            </a:pPr>
            <a:r>
              <a:rPr kumimoji="0" lang="zh-CN" altLang="en-US" sz="3998"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4180821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3122191021"/>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目标</a:t>
            </a:r>
            <a:endParaRPr kumimoji="0" lang="en-US" altLang="zh-CN"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365928722"/>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目录</a:t>
            </a:r>
          </a:p>
        </p:txBody>
      </p:sp>
    </p:spTree>
    <p:extLst>
      <p:ext uri="{BB962C8B-B14F-4D97-AF65-F5344CB8AC3E}">
        <p14:creationId xmlns:p14="http://schemas.microsoft.com/office/powerpoint/2010/main" val="1448015302"/>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358491375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1409915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36128294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3313271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3139043227"/>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p15:clr>
            <a:srgbClr val="F26B43"/>
          </p15:clr>
        </p15:guide>
        <p15:guide id="2" pos="574">
          <p15:clr>
            <a:srgbClr val="F26B43"/>
          </p15:clr>
        </p15:guide>
        <p15:guide id="3" orient="horz" pos="572">
          <p15:clr>
            <a:srgbClr val="F26B43"/>
          </p15:clr>
        </p15:guide>
        <p15:guide id="4" orient="horz" pos="123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96846597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p15:clr>
            <a:srgbClr val="F26B43"/>
          </p15:clr>
        </p15:guide>
        <p15:guide id="4" pos="7038">
          <p15:clr>
            <a:srgbClr val="F26B43"/>
          </p15:clr>
        </p15:guide>
        <p15:guide id="5" orient="horz" pos="2341">
          <p15:clr>
            <a:srgbClr val="F26B43"/>
          </p15:clr>
        </p15:guide>
        <p15:guide id="6" orient="horz" pos="3906">
          <p15:clr>
            <a:srgbClr val="F26B43"/>
          </p15:clr>
        </p15:guide>
        <p15:guide id="7" orient="horz" pos="1162">
          <p15:clr>
            <a:srgbClr val="F26B43"/>
          </p15:clr>
        </p15:guide>
        <p15:guide id="8" pos="3840">
          <p15:clr>
            <a:srgbClr val="F26B43"/>
          </p15:clr>
        </p15:guide>
        <p15:guide id="9" orient="horz" pos="731">
          <p15:clr>
            <a:srgbClr val="F26B43"/>
          </p15:clr>
        </p15:guide>
        <p15:guide id="10" orient="horz" pos="8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31857850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8" r:id="rId6"/>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p15:clr>
            <a:srgbClr val="F26B43"/>
          </p15:clr>
        </p15:guide>
        <p15:guide id="4" orient="horz" pos="3906">
          <p15:clr>
            <a:srgbClr val="F26B43"/>
          </p15:clr>
        </p15:guide>
        <p15:guide id="6" pos="3840">
          <p15:clr>
            <a:srgbClr val="F26B43"/>
          </p15:clr>
        </p15:guide>
        <p15:guide id="7" pos="461">
          <p15:clr>
            <a:srgbClr val="F26B43"/>
          </p15:clr>
        </p15:guide>
        <p15:guide id="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Copyright©2020 Huawei Technologies Co., Ltd.</a:t>
            </a:r>
            <a:b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All Rights Reserved.</a:t>
            </a: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information in this document may contain predictive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statements including, without limitation, statements regarding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future financial and operating results, future product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portfolio, new technology, etc. There are a number of factors that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could cause actual results and developments to differ materially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from those expressed or implied in the predictive statements.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Therefore, such information is provided for reference purpose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only and constitutes neither an offer nor an acceptance. Huawei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may change the information at any time without notice. </a:t>
            </a:r>
          </a:p>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endParaRPr kumimoji="1" lang="zh-CN" altLang="en-US"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81"/>
              </a:lnSpc>
              <a:spcBef>
                <a:spcPts val="0"/>
              </a:spcBef>
              <a:spcAft>
                <a:spcPts val="0"/>
              </a:spcAft>
              <a:buClrTx/>
              <a:buSzTx/>
              <a:buFont typeface="Arial" panose="020B0604020202020204" pitchFamily="34" charset="0"/>
              <a:buNone/>
              <a:tabLst/>
              <a:defRPr/>
            </a:pP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把数字世界带入每个人、每个家庭、</a:t>
            </a:r>
            <a:br>
              <a:rPr kumimoji="1" lang="en-US" altLang="zh-CN"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b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ts val="1294"/>
              </a:lnSpc>
              <a:spcBef>
                <a:spcPts val="1000"/>
              </a:spcBef>
              <a:spcAft>
                <a:spcPts val="0"/>
              </a:spcAft>
              <a:buClrTx/>
              <a:buSzTx/>
              <a:buFont typeface="Arial" panose="020B0604020202020204" pitchFamily="34" charset="0"/>
              <a:buNone/>
              <a:tabLst/>
              <a:defRPr/>
            </a:pP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Bring digital to every person, home, and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organization for a fully connected,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intelligent world.</a:t>
            </a:r>
            <a:endParaRPr kumimoji="1" lang="zh-CN" altLang="en-US" sz="1200" b="0" i="0" u="none" strike="noStrike" kern="1200" cap="none" spc="0" normalizeH="0" baseline="0" noProof="0" dirty="0">
              <a:ln>
                <a:noFill/>
              </a:ln>
              <a:solidFill>
                <a:srgbClr val="1D1D1B"/>
              </a:solidFill>
              <a:effectLst/>
              <a:uLnTx/>
              <a:uFillTx/>
              <a:latin typeface="Arial" panose="020B0604020202020204"/>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2036989062"/>
      </p:ext>
    </p:extLst>
  </p:cSld>
  <p:clrMap bg1="lt1" tx1="dk1" bg2="lt2" tx2="dk2" accent1="accent1" accent2="accent2" accent3="accent3" accent4="accent4" accent5="accent5" accent6="accent6" hlink="hlink" folHlink="folHlink"/>
  <p:sldLayoutIdLst>
    <p:sldLayoutId id="2147483687"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hyperlink" Target="https://google.github.io/googletest/reference/testing.html#TestWithParam"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34B24-F5B3-6991-DE7A-26706AF8703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0F5D8F7E-25BA-5973-BEDC-DB0A2455C8B7}"/>
              </a:ext>
            </a:extLst>
          </p:cNvPr>
          <p:cNvSpPr txBox="1">
            <a:spLocks/>
          </p:cNvSpPr>
          <p:nvPr/>
        </p:nvSpPr>
        <p:spPr bwMode="auto">
          <a:xfrm>
            <a:off x="1524000" y="2513841"/>
            <a:ext cx="9144000" cy="2387600"/>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pPr algn="ctr"/>
            <a:r>
              <a:rPr lang="zh-CN" altLang="en-US" sz="6000" dirty="0">
                <a:latin typeface="Fira Code Light" panose="020B0809050000020004" pitchFamily="49" charset="0"/>
                <a:ea typeface="等线" panose="02010600030101010101" pitchFamily="2" charset="-122"/>
                <a:cs typeface="Cascadia Code" panose="020B0609020000020004" pitchFamily="49" charset="0"/>
              </a:rPr>
              <a:t>实验四 </a:t>
            </a:r>
            <a:r>
              <a:rPr lang="en-US" altLang="zh-CN" sz="6000" dirty="0" err="1">
                <a:latin typeface="Fira Code Light" panose="020B0809050000020004" pitchFamily="49" charset="0"/>
                <a:ea typeface="Fira Code Light" panose="020B0809050000020004" pitchFamily="49" charset="0"/>
                <a:cs typeface="Cascadia Code" panose="020B0609020000020004" pitchFamily="49" charset="0"/>
              </a:rPr>
              <a:t>StepbyStep</a:t>
            </a:r>
            <a:endParaRPr lang="en-US" sz="6000" dirty="0">
              <a:latin typeface="Fira Code Light" panose="020B0809050000020004" pitchFamily="49" charset="0"/>
              <a:ea typeface="Fira Code Light" panose="020B0809050000020004" pitchFamily="49" charset="0"/>
              <a:cs typeface="Cascadia Code" panose="020B0609020000020004" pitchFamily="49" charset="0"/>
            </a:endParaRPr>
          </a:p>
        </p:txBody>
      </p:sp>
    </p:spTree>
    <p:extLst>
      <p:ext uri="{BB962C8B-B14F-4D97-AF65-F5344CB8AC3E}">
        <p14:creationId xmlns:p14="http://schemas.microsoft.com/office/powerpoint/2010/main" val="432503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CEABAD6-F1AA-647D-C3A7-465148EFF6E9}"/>
              </a:ext>
            </a:extLst>
          </p:cNvPr>
          <p:cNvPicPr>
            <a:picLocks noChangeAspect="1"/>
          </p:cNvPicPr>
          <p:nvPr/>
        </p:nvPicPr>
        <p:blipFill>
          <a:blip r:embed="rId2"/>
          <a:stretch>
            <a:fillRect/>
          </a:stretch>
        </p:blipFill>
        <p:spPr>
          <a:xfrm>
            <a:off x="731837" y="1058779"/>
            <a:ext cx="5924367" cy="4559968"/>
          </a:xfrm>
          <a:prstGeom prst="rect">
            <a:avLst/>
          </a:prstGeom>
        </p:spPr>
      </p:pic>
      <p:sp>
        <p:nvSpPr>
          <p:cNvPr id="12" name="标题 1">
            <a:extLst>
              <a:ext uri="{FF2B5EF4-FFF2-40B4-BE49-F238E27FC236}">
                <a16:creationId xmlns:a16="http://schemas.microsoft.com/office/drawing/2014/main" id="{F4888EEE-C9CB-B158-302D-AA6F940A850D}"/>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a:t>
            </a:r>
            <a:r>
              <a:rPr lang="en-US" altLang="zh-CN" dirty="0">
                <a:latin typeface="Fira Code Light" panose="020B0809050000020004" pitchFamily="49" charset="0"/>
                <a:ea typeface="Fira Code Light" panose="020B0809050000020004" pitchFamily="49" charset="0"/>
              </a:rPr>
              <a:t>PoseHandler</a:t>
            </a:r>
            <a:r>
              <a:rPr lang="zh-CN" altLang="en-US" dirty="0">
                <a:latin typeface="Fira Code Light" panose="020B0809050000020004" pitchFamily="49" charset="0"/>
                <a:ea typeface="等线" panose="02010600030101010101" pitchFamily="2" charset="-122"/>
              </a:rPr>
              <a:t>复杂度消减</a:t>
            </a:r>
          </a:p>
        </p:txBody>
      </p:sp>
      <p:sp>
        <p:nvSpPr>
          <p:cNvPr id="13" name="文本框 12">
            <a:extLst>
              <a:ext uri="{FF2B5EF4-FFF2-40B4-BE49-F238E27FC236}">
                <a16:creationId xmlns:a16="http://schemas.microsoft.com/office/drawing/2014/main" id="{8763A653-1428-E1CC-B71F-147529EBD851}"/>
              </a:ext>
            </a:extLst>
          </p:cNvPr>
          <p:cNvSpPr txBox="1"/>
          <p:nvPr/>
        </p:nvSpPr>
        <p:spPr>
          <a:xfrm>
            <a:off x="6916231" y="1058779"/>
            <a:ext cx="4670179" cy="2677656"/>
          </a:xfrm>
          <a:prstGeom prst="rect">
            <a:avLst/>
          </a:prstGeom>
          <a:noFill/>
        </p:spPr>
        <p:txBody>
          <a:bodyPr wrap="square">
            <a:spAutoFit/>
          </a:bodyPr>
          <a:lstStyle/>
          <a:p>
            <a:r>
              <a:rPr lang="zh-CN" altLang="en-US" sz="2400" b="1" dirty="0">
                <a:solidFill>
                  <a:srgbClr val="FF0000"/>
                </a:solidFill>
                <a:latin typeface="Fira Code Light" panose="020B0809050000020004" pitchFamily="49" charset="0"/>
                <a:ea typeface="等线" panose="02010600030101010101" pitchFamily="2" charset="-122"/>
              </a:rPr>
              <a:t>位置、方向面向对象实现后，状态变化的代码变得很简洁，直接委托</a:t>
            </a:r>
            <a:r>
              <a:rPr lang="en-US" altLang="zh-CN" sz="2400" b="1" dirty="0">
                <a:solidFill>
                  <a:srgbClr val="FF0000"/>
                </a:solidFill>
                <a:latin typeface="Fira Code Light" panose="020B0809050000020004" pitchFamily="49" charset="0"/>
                <a:ea typeface="等线" panose="02010600030101010101" pitchFamily="2" charset="-122"/>
              </a:rPr>
              <a:t>Direction</a:t>
            </a:r>
            <a:r>
              <a:rPr lang="zh-CN" altLang="en-US" sz="2400" b="1" dirty="0">
                <a:solidFill>
                  <a:srgbClr val="FF0000"/>
                </a:solidFill>
                <a:latin typeface="Fira Code Light" panose="020B0809050000020004" pitchFamily="49" charset="0"/>
                <a:ea typeface="等线" panose="02010600030101010101" pitchFamily="2" charset="-122"/>
              </a:rPr>
              <a:t>去处理了</a:t>
            </a:r>
            <a:endParaRPr lang="en-US" altLang="zh-CN" sz="2400" b="1" dirty="0">
              <a:solidFill>
                <a:srgbClr val="FF0000"/>
              </a:solidFill>
              <a:latin typeface="Fira Code Light" panose="020B0809050000020004" pitchFamily="49" charset="0"/>
              <a:ea typeface="等线" panose="02010600030101010101" pitchFamily="2" charset="-122"/>
            </a:endParaRPr>
          </a:p>
          <a:p>
            <a:endParaRPr lang="en-US" altLang="zh-CN" sz="2400" b="1" dirty="0">
              <a:solidFill>
                <a:srgbClr val="FF0000"/>
              </a:solidFill>
              <a:latin typeface="Fira Code Light" panose="020B0809050000020004" pitchFamily="49" charset="0"/>
              <a:ea typeface="等线" panose="02010600030101010101" pitchFamily="2" charset="-122"/>
            </a:endParaRPr>
          </a:p>
          <a:p>
            <a:r>
              <a:rPr lang="zh-CN" altLang="en-US" sz="2400" b="1" dirty="0">
                <a:solidFill>
                  <a:srgbClr val="FF0000"/>
                </a:solidFill>
                <a:latin typeface="Fira Code Light" panose="020B0809050000020004" pitchFamily="49" charset="0"/>
                <a:ea typeface="等线" panose="02010600030101010101" pitchFamily="2" charset="-122"/>
              </a:rPr>
              <a:t>请各位同学对比实验二里处理前进、左转、右转的指令的实现</a:t>
            </a:r>
          </a:p>
          <a:p>
            <a:endParaRPr lang="zh-CN" altLang="en-US" sz="2400" dirty="0">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040353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2C19AB67-FE31-CE0F-3D71-D74002998FCD}"/>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回顾：状态数据操作支持</a:t>
            </a:r>
            <a:r>
              <a:rPr lang="en-US" altLang="zh-CN" dirty="0">
                <a:latin typeface="Fira Code Light" panose="020B0809050000020004" pitchFamily="49" charset="0"/>
                <a:ea typeface="等线" panose="02010600030101010101" pitchFamily="2" charset="-122"/>
              </a:rPr>
              <a:t>B</a:t>
            </a:r>
            <a:r>
              <a:rPr lang="zh-CN" altLang="en-US" dirty="0">
                <a:latin typeface="Fira Code Light" panose="020B0809050000020004" pitchFamily="49" charset="0"/>
                <a:ea typeface="等线" panose="02010600030101010101" pitchFamily="2" charset="-122"/>
              </a:rPr>
              <a:t>指令</a:t>
            </a:r>
          </a:p>
        </p:txBody>
      </p:sp>
      <p:pic>
        <p:nvPicPr>
          <p:cNvPr id="12" name="图片 11">
            <a:extLst>
              <a:ext uri="{FF2B5EF4-FFF2-40B4-BE49-F238E27FC236}">
                <a16:creationId xmlns:a16="http://schemas.microsoft.com/office/drawing/2014/main" id="{8AD54BA6-BEC0-453E-2D4B-1A56A3C85E38}"/>
              </a:ext>
            </a:extLst>
          </p:cNvPr>
          <p:cNvPicPr>
            <a:picLocks noChangeAspect="1"/>
          </p:cNvPicPr>
          <p:nvPr/>
        </p:nvPicPr>
        <p:blipFill>
          <a:blip r:embed="rId2"/>
          <a:stretch>
            <a:fillRect/>
          </a:stretch>
        </p:blipFill>
        <p:spPr>
          <a:xfrm>
            <a:off x="4495689" y="2816479"/>
            <a:ext cx="5639090" cy="1276416"/>
          </a:xfrm>
          <a:prstGeom prst="rect">
            <a:avLst/>
          </a:prstGeom>
        </p:spPr>
      </p:pic>
      <p:pic>
        <p:nvPicPr>
          <p:cNvPr id="14" name="图片 13">
            <a:extLst>
              <a:ext uri="{FF2B5EF4-FFF2-40B4-BE49-F238E27FC236}">
                <a16:creationId xmlns:a16="http://schemas.microsoft.com/office/drawing/2014/main" id="{55EA58B7-1A2C-0E0E-4F5B-B3A2D18BAEA0}"/>
              </a:ext>
            </a:extLst>
          </p:cNvPr>
          <p:cNvPicPr>
            <a:picLocks noChangeAspect="1"/>
          </p:cNvPicPr>
          <p:nvPr/>
        </p:nvPicPr>
        <p:blipFill>
          <a:blip r:embed="rId3"/>
          <a:stretch>
            <a:fillRect/>
          </a:stretch>
        </p:blipFill>
        <p:spPr>
          <a:xfrm>
            <a:off x="4495689" y="1066502"/>
            <a:ext cx="7372729" cy="1606633"/>
          </a:xfrm>
          <a:prstGeom prst="rect">
            <a:avLst/>
          </a:prstGeom>
        </p:spPr>
      </p:pic>
      <p:pic>
        <p:nvPicPr>
          <p:cNvPr id="18" name="图片 17">
            <a:extLst>
              <a:ext uri="{FF2B5EF4-FFF2-40B4-BE49-F238E27FC236}">
                <a16:creationId xmlns:a16="http://schemas.microsoft.com/office/drawing/2014/main" id="{116FE984-A65B-DD8F-DC9E-BDE7DD345865}"/>
              </a:ext>
            </a:extLst>
          </p:cNvPr>
          <p:cNvPicPr>
            <a:picLocks noChangeAspect="1"/>
          </p:cNvPicPr>
          <p:nvPr/>
        </p:nvPicPr>
        <p:blipFill>
          <a:blip r:embed="rId4"/>
          <a:stretch>
            <a:fillRect/>
          </a:stretch>
        </p:blipFill>
        <p:spPr>
          <a:xfrm>
            <a:off x="731838" y="1066502"/>
            <a:ext cx="3539373" cy="5124251"/>
          </a:xfrm>
          <a:prstGeom prst="rect">
            <a:avLst/>
          </a:prstGeom>
        </p:spPr>
      </p:pic>
      <p:sp>
        <p:nvSpPr>
          <p:cNvPr id="19" name="圆角矩形 13">
            <a:extLst>
              <a:ext uri="{FF2B5EF4-FFF2-40B4-BE49-F238E27FC236}">
                <a16:creationId xmlns:a16="http://schemas.microsoft.com/office/drawing/2014/main" id="{F81FECF7-634E-2EAA-011F-F56B793EEFC2}"/>
              </a:ext>
            </a:extLst>
          </p:cNvPr>
          <p:cNvSpPr/>
          <p:nvPr/>
        </p:nvSpPr>
        <p:spPr bwMode="auto">
          <a:xfrm>
            <a:off x="1399362" y="3909078"/>
            <a:ext cx="2186050" cy="22498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0" name="圆角矩形 13">
            <a:extLst>
              <a:ext uri="{FF2B5EF4-FFF2-40B4-BE49-F238E27FC236}">
                <a16:creationId xmlns:a16="http://schemas.microsoft.com/office/drawing/2014/main" id="{8DD03D59-4C9A-A185-848E-379423405C07}"/>
              </a:ext>
            </a:extLst>
          </p:cNvPr>
          <p:cNvSpPr/>
          <p:nvPr/>
        </p:nvSpPr>
        <p:spPr bwMode="auto">
          <a:xfrm>
            <a:off x="1383313" y="4410397"/>
            <a:ext cx="2875865" cy="22498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1" name="圆角矩形 13">
            <a:extLst>
              <a:ext uri="{FF2B5EF4-FFF2-40B4-BE49-F238E27FC236}">
                <a16:creationId xmlns:a16="http://schemas.microsoft.com/office/drawing/2014/main" id="{920AFEB3-8EDE-6F81-E428-418A8F027E42}"/>
              </a:ext>
            </a:extLst>
          </p:cNvPr>
          <p:cNvSpPr/>
          <p:nvPr/>
        </p:nvSpPr>
        <p:spPr bwMode="auto">
          <a:xfrm>
            <a:off x="1383313" y="5767434"/>
            <a:ext cx="1624582" cy="22498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2" name="文本框 21">
            <a:extLst>
              <a:ext uri="{FF2B5EF4-FFF2-40B4-BE49-F238E27FC236}">
                <a16:creationId xmlns:a16="http://schemas.microsoft.com/office/drawing/2014/main" id="{4089B099-FE94-F4EC-6C4A-FCFC6D8863D5}"/>
              </a:ext>
            </a:extLst>
          </p:cNvPr>
          <p:cNvSpPr txBox="1"/>
          <p:nvPr/>
        </p:nvSpPr>
        <p:spPr>
          <a:xfrm>
            <a:off x="4499879" y="4532798"/>
            <a:ext cx="7372729" cy="1569660"/>
          </a:xfrm>
          <a:prstGeom prst="rect">
            <a:avLst/>
          </a:prstGeom>
          <a:noFill/>
        </p:spPr>
        <p:txBody>
          <a:bodyPr wrap="square">
            <a:spAutoFit/>
          </a:bodyPr>
          <a:lstStyle/>
          <a:p>
            <a:r>
              <a:rPr lang="zh-CN" altLang="en-US" sz="2400" dirty="0">
                <a:latin typeface="Fira Code Light" panose="020B0809050000020004" pitchFamily="49" charset="0"/>
                <a:ea typeface="等线" panose="02010600030101010101" pitchFamily="2" charset="-122"/>
              </a:rPr>
              <a:t>实验</a:t>
            </a:r>
            <a:r>
              <a:rPr lang="en-US" altLang="zh-CN" sz="2400" dirty="0">
                <a:latin typeface="Fira Code Light" panose="020B0809050000020004" pitchFamily="49" charset="0"/>
                <a:ea typeface="等线" panose="02010600030101010101" pitchFamily="2" charset="-122"/>
              </a:rPr>
              <a:t>2</a:t>
            </a:r>
            <a:r>
              <a:rPr lang="zh-CN" altLang="en-US" sz="2400" dirty="0">
                <a:latin typeface="Fira Code Light" panose="020B0809050000020004" pitchFamily="49" charset="0"/>
                <a:ea typeface="等线" panose="02010600030101010101" pitchFamily="2" charset="-122"/>
              </a:rPr>
              <a:t>面向对象实现、实验</a:t>
            </a:r>
            <a:r>
              <a:rPr lang="en-US" altLang="zh-CN" sz="2400" dirty="0">
                <a:latin typeface="Fira Code Light" panose="020B0809050000020004" pitchFamily="49" charset="0"/>
                <a:ea typeface="等线" panose="02010600030101010101" pitchFamily="2" charset="-122"/>
              </a:rPr>
              <a:t>3</a:t>
            </a:r>
            <a:r>
              <a:rPr lang="zh-CN" altLang="en-US" sz="2400" dirty="0">
                <a:latin typeface="Fira Code Light" panose="020B0809050000020004" pitchFamily="49" charset="0"/>
                <a:ea typeface="等线" panose="02010600030101010101" pitchFamily="2" charset="-122"/>
              </a:rPr>
              <a:t>面向函数式优化，代码的扩展性开始显现，指令的扩展很容易实现</a:t>
            </a:r>
          </a:p>
          <a:p>
            <a:endParaRPr lang="zh-CN" altLang="en-US" sz="2400" dirty="0">
              <a:latin typeface="Fira Code Light" panose="020B0809050000020004" pitchFamily="49" charset="0"/>
              <a:ea typeface="等线" panose="02010600030101010101" pitchFamily="2" charset="-122"/>
            </a:endParaRPr>
          </a:p>
          <a:p>
            <a:endParaRPr lang="zh-CN" altLang="en-US" sz="2400" dirty="0">
              <a:latin typeface="Fira Code Light" panose="020B0809050000020004" pitchFamily="49" charset="0"/>
              <a:ea typeface="等线" panose="02010600030101010101" pitchFamily="2" charset="-122"/>
            </a:endParaRPr>
          </a:p>
        </p:txBody>
      </p:sp>
      <p:sp>
        <p:nvSpPr>
          <p:cNvPr id="23" name="圆角矩形 13">
            <a:extLst>
              <a:ext uri="{FF2B5EF4-FFF2-40B4-BE49-F238E27FC236}">
                <a16:creationId xmlns:a16="http://schemas.microsoft.com/office/drawing/2014/main" id="{3BAA7A7A-4CD9-7981-40E7-05CF2259A52E}"/>
              </a:ext>
            </a:extLst>
          </p:cNvPr>
          <p:cNvSpPr/>
          <p:nvPr/>
        </p:nvSpPr>
        <p:spPr bwMode="auto">
          <a:xfrm>
            <a:off x="4872478" y="2194521"/>
            <a:ext cx="3453375" cy="22498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Tree>
    <p:extLst>
      <p:ext uri="{BB962C8B-B14F-4D97-AF65-F5344CB8AC3E}">
        <p14:creationId xmlns:p14="http://schemas.microsoft.com/office/powerpoint/2010/main" val="149246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B517E848-AC47-8EB8-C4DE-E47DD7423962}"/>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回顾：指令操作支持</a:t>
            </a:r>
            <a:r>
              <a:rPr lang="en-US" altLang="zh-CN" dirty="0">
                <a:latin typeface="Fira Code Light" panose="020B0809050000020004" pitchFamily="49" charset="0"/>
                <a:ea typeface="等线" panose="02010600030101010101" pitchFamily="2" charset="-122"/>
              </a:rPr>
              <a:t>B</a:t>
            </a:r>
            <a:r>
              <a:rPr lang="zh-CN" altLang="en-US" dirty="0">
                <a:latin typeface="Fira Code Light" panose="020B0809050000020004" pitchFamily="49" charset="0"/>
                <a:ea typeface="等线" panose="02010600030101010101" pitchFamily="2" charset="-122"/>
              </a:rPr>
              <a:t>指令</a:t>
            </a:r>
          </a:p>
        </p:txBody>
      </p:sp>
      <p:pic>
        <p:nvPicPr>
          <p:cNvPr id="14" name="图片 13">
            <a:extLst>
              <a:ext uri="{FF2B5EF4-FFF2-40B4-BE49-F238E27FC236}">
                <a16:creationId xmlns:a16="http://schemas.microsoft.com/office/drawing/2014/main" id="{18F460E8-B662-E8D9-69F6-A861CAEA83ED}"/>
              </a:ext>
            </a:extLst>
          </p:cNvPr>
          <p:cNvPicPr>
            <a:picLocks noChangeAspect="1"/>
          </p:cNvPicPr>
          <p:nvPr/>
        </p:nvPicPr>
        <p:blipFill>
          <a:blip r:embed="rId2"/>
          <a:stretch>
            <a:fillRect/>
          </a:stretch>
        </p:blipFill>
        <p:spPr>
          <a:xfrm>
            <a:off x="731838" y="1085424"/>
            <a:ext cx="8030622" cy="5098808"/>
          </a:xfrm>
          <a:prstGeom prst="rect">
            <a:avLst/>
          </a:prstGeom>
        </p:spPr>
      </p:pic>
      <p:sp>
        <p:nvSpPr>
          <p:cNvPr id="16" name="圆角矩形 13">
            <a:extLst>
              <a:ext uri="{FF2B5EF4-FFF2-40B4-BE49-F238E27FC236}">
                <a16:creationId xmlns:a16="http://schemas.microsoft.com/office/drawing/2014/main" id="{1858906D-6699-C31E-E51B-8456FAD177C1}"/>
              </a:ext>
            </a:extLst>
          </p:cNvPr>
          <p:cNvSpPr/>
          <p:nvPr/>
        </p:nvSpPr>
        <p:spPr bwMode="auto">
          <a:xfrm>
            <a:off x="1768324" y="1995017"/>
            <a:ext cx="4488097" cy="363576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a:extLst>
              <a:ext uri="{FF2B5EF4-FFF2-40B4-BE49-F238E27FC236}">
                <a16:creationId xmlns:a16="http://schemas.microsoft.com/office/drawing/2014/main" id="{4CCDE244-4DE0-3D35-18F1-931BF4E069F3}"/>
              </a:ext>
            </a:extLst>
          </p:cNvPr>
          <p:cNvSpPr/>
          <p:nvPr/>
        </p:nvSpPr>
        <p:spPr>
          <a:xfrm>
            <a:off x="7140526" y="3495446"/>
            <a:ext cx="3283150" cy="1329217"/>
          </a:xfrm>
          <a:prstGeom prst="wedgeRectCallout">
            <a:avLst>
              <a:gd name="adj1" fmla="val -68728"/>
              <a:gd name="adj2" fmla="val -2032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随着支持指令变得复杂，重     复代码开始变多，代码也越    发复杂</a:t>
            </a:r>
          </a:p>
        </p:txBody>
      </p:sp>
    </p:spTree>
    <p:extLst>
      <p:ext uri="{BB962C8B-B14F-4D97-AF65-F5344CB8AC3E}">
        <p14:creationId xmlns:p14="http://schemas.microsoft.com/office/powerpoint/2010/main" val="1001800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EBAADB6-B046-F857-B938-FCD7B8FCA581}"/>
              </a:ext>
            </a:extLst>
          </p:cNvPr>
          <p:cNvPicPr>
            <a:picLocks noChangeAspect="1"/>
          </p:cNvPicPr>
          <p:nvPr/>
        </p:nvPicPr>
        <p:blipFill>
          <a:blip r:embed="rId3"/>
          <a:stretch>
            <a:fillRect/>
          </a:stretch>
        </p:blipFill>
        <p:spPr>
          <a:xfrm>
            <a:off x="731838" y="1085424"/>
            <a:ext cx="10608670" cy="5098808"/>
          </a:xfrm>
          <a:prstGeom prst="rect">
            <a:avLst/>
          </a:prstGeom>
        </p:spPr>
      </p:pic>
      <p:sp>
        <p:nvSpPr>
          <p:cNvPr id="8" name="标题 1">
            <a:extLst>
              <a:ext uri="{FF2B5EF4-FFF2-40B4-BE49-F238E27FC236}">
                <a16:creationId xmlns:a16="http://schemas.microsoft.com/office/drawing/2014/main" id="{3860A27C-B444-F426-D22A-527474CBC3FF}"/>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回顾：表驱动添加</a:t>
            </a:r>
            <a:r>
              <a:rPr lang="en-US" altLang="zh-CN" dirty="0">
                <a:latin typeface="Fira Code Light" panose="020B0809050000020004" pitchFamily="49" charset="0"/>
                <a:ea typeface="等线" panose="02010600030101010101" pitchFamily="2" charset="-122"/>
              </a:rPr>
              <a:t>B</a:t>
            </a:r>
            <a:r>
              <a:rPr lang="zh-CN" altLang="en-US" dirty="0">
                <a:latin typeface="Fira Code Light" panose="020B0809050000020004" pitchFamily="49" charset="0"/>
                <a:ea typeface="等线" panose="02010600030101010101" pitchFamily="2" charset="-122"/>
              </a:rPr>
              <a:t>指令对象映射</a:t>
            </a:r>
          </a:p>
        </p:txBody>
      </p:sp>
      <p:sp>
        <p:nvSpPr>
          <p:cNvPr id="10" name="圆角矩形 13">
            <a:extLst>
              <a:ext uri="{FF2B5EF4-FFF2-40B4-BE49-F238E27FC236}">
                <a16:creationId xmlns:a16="http://schemas.microsoft.com/office/drawing/2014/main" id="{FC68FE9A-FC07-99F3-1FC1-8747B9115ECC}"/>
              </a:ext>
            </a:extLst>
          </p:cNvPr>
          <p:cNvSpPr/>
          <p:nvPr/>
        </p:nvSpPr>
        <p:spPr bwMode="auto">
          <a:xfrm>
            <a:off x="1692134" y="2921448"/>
            <a:ext cx="4853045" cy="35114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a:extLst>
              <a:ext uri="{FF2B5EF4-FFF2-40B4-BE49-F238E27FC236}">
                <a16:creationId xmlns:a16="http://schemas.microsoft.com/office/drawing/2014/main" id="{A85423D7-73E0-B0DA-D599-1A81D223F485}"/>
              </a:ext>
            </a:extLst>
          </p:cNvPr>
          <p:cNvSpPr/>
          <p:nvPr/>
        </p:nvSpPr>
        <p:spPr>
          <a:xfrm>
            <a:off x="7301267" y="2764391"/>
            <a:ext cx="3755753" cy="1329217"/>
          </a:xfrm>
          <a:prstGeom prst="wedgeRectCallout">
            <a:avLst>
              <a:gd name="adj1" fmla="val -68728"/>
              <a:gd name="adj2" fmla="val -2032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操作符重载，简化代码的同时，减少了函数式编程对象生命周期安全风险</a:t>
            </a:r>
          </a:p>
        </p:txBody>
      </p:sp>
    </p:spTree>
    <p:extLst>
      <p:ext uri="{BB962C8B-B14F-4D97-AF65-F5344CB8AC3E}">
        <p14:creationId xmlns:p14="http://schemas.microsoft.com/office/powerpoint/2010/main" val="372911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D6D64AF-55A7-4E26-A611-6DC53BFD3FBA}"/>
              </a:ext>
            </a:extLst>
          </p:cNvPr>
          <p:cNvSpPr>
            <a:spLocks noGrp="1"/>
          </p:cNvSpPr>
          <p:nvPr>
            <p:ph sz="quarter" idx="10"/>
          </p:nvPr>
        </p:nvSpPr>
        <p:spPr/>
        <p:txBody>
          <a:bodyPr/>
          <a:lstStyle/>
          <a:p>
            <a:pPr marL="285750" indent="-285750">
              <a:lnSpc>
                <a:spcPct val="150000"/>
              </a:lnSpc>
              <a:buFont typeface="Wingdings" panose="05000000000000000000" pitchFamily="2" charset="2"/>
              <a:buChar char="l"/>
            </a:pPr>
            <a:r>
              <a:rPr lang="zh-CN" altLang="en-US" sz="2200" b="1" dirty="0">
                <a:solidFill>
                  <a:srgbClr val="C00000"/>
                </a:solidFill>
                <a:latin typeface="Fira Code Light" panose="020B0809050000020004" pitchFamily="49" charset="0"/>
                <a:ea typeface="等线" panose="02010600030101010101" pitchFamily="2" charset="-122"/>
              </a:rPr>
              <a:t>代码扩展性：</a:t>
            </a:r>
            <a:r>
              <a:rPr lang="zh-CN" altLang="en-US" sz="2000" dirty="0">
                <a:latin typeface="Fira Code Light" panose="020B0809050000020004" pitchFamily="49" charset="0"/>
                <a:ea typeface="等线" panose="02010600030101010101" pitchFamily="2" charset="-122"/>
              </a:rPr>
              <a:t>合理使用</a:t>
            </a:r>
            <a:r>
              <a:rPr lang="en-US" altLang="zh-CN" sz="2000" dirty="0">
                <a:latin typeface="Fira Code Light" panose="020B0809050000020004" pitchFamily="49" charset="0"/>
                <a:ea typeface="Fira Code Light" panose="020B0809050000020004" pitchFamily="49" charset="0"/>
              </a:rPr>
              <a:t>C++</a:t>
            </a:r>
            <a:r>
              <a:rPr lang="zh-CN" altLang="en-US" sz="2000" dirty="0">
                <a:latin typeface="Fira Code Light" panose="020B0809050000020004" pitchFamily="49" charset="0"/>
                <a:ea typeface="等线" panose="02010600030101010101" pitchFamily="2" charset="-122"/>
              </a:rPr>
              <a:t>特性使得代码更加简洁，提高了代码的可读性和可扩展性，新指令的支持变得简单</a:t>
            </a:r>
            <a:endParaRPr lang="en-US" altLang="zh-CN" sz="22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zh-CN" altLang="en-US" sz="2200" b="1" dirty="0">
                <a:solidFill>
                  <a:srgbClr val="C00000"/>
                </a:solidFill>
                <a:latin typeface="Fira Code Light" panose="020B0809050000020004" pitchFamily="49" charset="0"/>
                <a:ea typeface="等线" panose="02010600030101010101" pitchFamily="2" charset="-122"/>
              </a:rPr>
              <a:t>操作符重载：</a:t>
            </a:r>
            <a:r>
              <a:rPr lang="zh-CN" altLang="en-US" sz="2000" dirty="0">
                <a:latin typeface="Fira Code Light" panose="020B0809050000020004" pitchFamily="49" charset="0"/>
                <a:ea typeface="等线" panose="02010600030101010101" pitchFamily="2" charset="-122"/>
              </a:rPr>
              <a:t>通过重载操作符，我们可以减少</a:t>
            </a:r>
            <a:r>
              <a:rPr lang="en-US" altLang="zh-CN" sz="2000" dirty="0">
                <a:latin typeface="Fira Code Light" panose="020B0809050000020004" pitchFamily="49" charset="0"/>
                <a:ea typeface="Fira Code Light" panose="020B0809050000020004" pitchFamily="49" charset="0"/>
              </a:rPr>
              <a:t>Lambda</a:t>
            </a:r>
            <a:r>
              <a:rPr lang="zh-CN" altLang="en-US" sz="2000" dirty="0">
                <a:latin typeface="Fira Code Light" panose="020B0809050000020004" pitchFamily="49" charset="0"/>
                <a:ea typeface="等线" panose="02010600030101010101" pitchFamily="2" charset="-122"/>
              </a:rPr>
              <a:t>表达式在生命周期管理中的安全风险，增强代码的稳定性</a:t>
            </a:r>
            <a:endParaRPr lang="en-US" altLang="zh-CN" sz="22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zh-CN" altLang="en-US" sz="2200" b="1" dirty="0">
                <a:latin typeface="Fira Code Light" panose="020B0809050000020004" pitchFamily="49" charset="0"/>
                <a:ea typeface="等线" panose="02010600030101010101" pitchFamily="2" charset="-122"/>
              </a:rPr>
              <a:t>接口调用效率：</a:t>
            </a:r>
            <a:r>
              <a:rPr lang="zh-CN" altLang="en-US" sz="2000" dirty="0">
                <a:latin typeface="Fira Code Light" panose="020B0809050000020004" pitchFamily="49" charset="0"/>
                <a:ea typeface="等线" panose="02010600030101010101" pitchFamily="2" charset="-122"/>
              </a:rPr>
              <a:t>虽然接口调用提供了灵活性，但每次调用时都会生成一个</a:t>
            </a:r>
            <a:r>
              <a:rPr lang="en-US" altLang="zh-CN" sz="2000" dirty="0">
                <a:latin typeface="Fira Code Light" panose="020B0809050000020004" pitchFamily="49" charset="0"/>
                <a:ea typeface="Fira Code Light" panose="020B0809050000020004" pitchFamily="49" charset="0"/>
              </a:rPr>
              <a:t>map</a:t>
            </a:r>
            <a:r>
              <a:rPr lang="zh-CN" altLang="en-US" sz="2000" dirty="0">
                <a:latin typeface="Fira Code Light" panose="020B0809050000020004" pitchFamily="49" charset="0"/>
                <a:ea typeface="等线" panose="02010600030101010101" pitchFamily="2" charset="-122"/>
              </a:rPr>
              <a:t>，可能会影响代码的运行效率，需要优化</a:t>
            </a:r>
            <a:endParaRPr lang="en-US" altLang="zh-CN" sz="20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zh-CN" altLang="en-US" sz="2200" b="1" dirty="0">
                <a:latin typeface="Fira Code Light" panose="020B0809050000020004" pitchFamily="49" charset="0"/>
                <a:ea typeface="等线" panose="02010600030101010101" pitchFamily="2" charset="-122"/>
              </a:rPr>
              <a:t>代码复杂度：</a:t>
            </a:r>
            <a:r>
              <a:rPr lang="zh-CN" altLang="en-US" sz="2000" dirty="0">
                <a:latin typeface="Fira Code Light" panose="020B0809050000020004" pitchFamily="49" charset="0"/>
                <a:ea typeface="等线" panose="02010600030101010101" pitchFamily="2" charset="-122"/>
              </a:rPr>
              <a:t>随着支持指令变得复杂，重复代码开始变多，代码也越发复杂</a:t>
            </a:r>
            <a:endParaRPr lang="zh-CN" altLang="en-US" sz="2200" dirty="0">
              <a:latin typeface="Fira Code Light" panose="020B0809050000020004" pitchFamily="49" charset="0"/>
              <a:ea typeface="等线" panose="02010600030101010101" pitchFamily="2" charset="-122"/>
            </a:endParaRPr>
          </a:p>
          <a:p>
            <a:endParaRPr lang="zh-CN" altLang="en-US" dirty="0">
              <a:latin typeface="Fira Code Light" panose="020B0809050000020004" pitchFamily="49"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实验</a:t>
            </a:r>
            <a:r>
              <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3</a:t>
            </a:r>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回顾</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项目实践</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rPr>
              <a:t>2.1 </a:t>
            </a:r>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面向接口编程</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2.2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任务编排</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2.3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目录结构设计</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总结</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extLst>
      <p:ext uri="{BB962C8B-B14F-4D97-AF65-F5344CB8AC3E}">
        <p14:creationId xmlns:p14="http://schemas.microsoft.com/office/powerpoint/2010/main" val="749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b="1" dirty="0">
                <a:latin typeface="Fira Code Light" panose="020B0809050000020004" pitchFamily="49" charset="0"/>
                <a:ea typeface="等线" panose="02010600030101010101" pitchFamily="2" charset="-122"/>
              </a:rPr>
              <a:t>课程实训需求</a:t>
            </a:r>
            <a:r>
              <a:rPr lang="en-US" altLang="zh-CN" b="1" dirty="0">
                <a:latin typeface="Fira Code Light" panose="020B0809050000020004" pitchFamily="49" charset="0"/>
                <a:ea typeface="Fira Code Light" panose="020B0809050000020004" pitchFamily="49" charset="0"/>
              </a:rPr>
              <a:t>4</a:t>
            </a:r>
            <a:r>
              <a:rPr lang="zh-CN" altLang="en-US" b="1" dirty="0">
                <a:latin typeface="Fira Code Light" panose="020B0809050000020004" pitchFamily="49" charset="0"/>
                <a:ea typeface="等线" panose="02010600030101010101" pitchFamily="2" charset="-122"/>
                <a:sym typeface="+mn-lt"/>
              </a:rPr>
              <a:t>：支持掉头功能</a:t>
            </a:r>
          </a:p>
        </p:txBody>
      </p:sp>
      <p:sp>
        <p:nvSpPr>
          <p:cNvPr id="2" name="文本占位符 1">
            <a:extLst>
              <a:ext uri="{FF2B5EF4-FFF2-40B4-BE49-F238E27FC236}">
                <a16:creationId xmlns:a16="http://schemas.microsoft.com/office/drawing/2014/main" id="{5214A108-FC37-46BF-AD22-39589D40520B}"/>
              </a:ext>
            </a:extLst>
          </p:cNvPr>
          <p:cNvSpPr>
            <a:spLocks noGrp="1"/>
          </p:cNvSpPr>
          <p:nvPr>
            <p:ph type="body" sz="quarter" idx="10"/>
          </p:nvPr>
        </p:nvSpPr>
        <p:spPr/>
        <p:txBody>
          <a:bodyPr/>
          <a:lstStyle/>
          <a:p>
            <a:pPr marL="0" indent="0">
              <a:lnSpc>
                <a:spcPct val="150000"/>
              </a:lnSpc>
              <a:buNone/>
            </a:pPr>
            <a:r>
              <a:rPr lang="en-US" altLang="zh-CN" sz="2400" b="0" dirty="0">
                <a:effectLst/>
                <a:latin typeface="Fira Code Light" panose="020B0809050000020004" pitchFamily="49" charset="0"/>
                <a:ea typeface="Fira Code Light" panose="020B0809050000020004" pitchFamily="49" charset="0"/>
              </a:rPr>
              <a:t>Executor</a:t>
            </a:r>
            <a:r>
              <a:rPr lang="zh-CN" altLang="en-US" sz="2400" b="0" dirty="0">
                <a:effectLst/>
                <a:latin typeface="Fira Code Light" panose="020B0809050000020004" pitchFamily="49" charset="0"/>
                <a:ea typeface="等线" panose="02010600030101010101" pitchFamily="2" charset="-122"/>
              </a:rPr>
              <a:t>组件可以执行掉头</a:t>
            </a:r>
            <a:r>
              <a:rPr lang="en-US" altLang="zh-CN" sz="2400" b="0" dirty="0">
                <a:effectLst/>
                <a:latin typeface="Fira Code Light" panose="020B0809050000020004" pitchFamily="49" charset="0"/>
                <a:ea typeface="Fira Code Light" panose="020B0809050000020004" pitchFamily="49" charset="0"/>
              </a:rPr>
              <a:t>(Turn Round)</a:t>
            </a:r>
            <a:r>
              <a:rPr lang="zh-CN" altLang="en-US" sz="2400" b="0" dirty="0">
                <a:effectLst/>
                <a:latin typeface="Fira Code Light" panose="020B0809050000020004" pitchFamily="49" charset="0"/>
                <a:ea typeface="等线" panose="02010600030101010101" pitchFamily="2" charset="-122"/>
              </a:rPr>
              <a:t>指令</a:t>
            </a:r>
            <a:r>
              <a:rPr lang="en-US" altLang="zh-CN" sz="2400" b="0" dirty="0">
                <a:effectLst/>
                <a:latin typeface="Fira Code Light" panose="020B0809050000020004" pitchFamily="49" charset="0"/>
                <a:ea typeface="Fira Code Light" panose="020B0809050000020004" pitchFamily="49" charset="0"/>
              </a:rPr>
              <a:t>:</a:t>
            </a:r>
          </a:p>
          <a:p>
            <a:pPr>
              <a:lnSpc>
                <a:spcPct val="150000"/>
              </a:lnSpc>
            </a:pPr>
            <a:r>
              <a:rPr lang="en-US" altLang="zh-CN" sz="2400" b="0" dirty="0">
                <a:effectLst/>
                <a:latin typeface="Fira Code Light" panose="020B0809050000020004" pitchFamily="49" charset="0"/>
                <a:ea typeface="Fira Code Light" panose="020B0809050000020004" pitchFamily="49" charset="0"/>
              </a:rPr>
              <a:t>TR</a:t>
            </a:r>
            <a:r>
              <a:rPr lang="zh-CN" altLang="en-US" sz="2400" b="0" dirty="0">
                <a:effectLst/>
                <a:latin typeface="Fira Code Light" panose="020B0809050000020004" pitchFamily="49" charset="0"/>
                <a:ea typeface="等线" panose="02010600030101010101" pitchFamily="2" charset="-122"/>
              </a:rPr>
              <a:t>：掉头指令，收到该指令后，</a:t>
            </a:r>
            <a:r>
              <a:rPr lang="zh-CN" altLang="en-US" sz="2400" b="0" dirty="0">
                <a:solidFill>
                  <a:srgbClr val="FF0000"/>
                </a:solidFill>
                <a:effectLst/>
                <a:latin typeface="Fira Code Light" panose="020B0809050000020004" pitchFamily="49" charset="0"/>
                <a:ea typeface="等线" panose="02010600030101010101" pitchFamily="2" charset="-122"/>
              </a:rPr>
              <a:t>左转</a:t>
            </a:r>
            <a:r>
              <a:rPr lang="en-US" altLang="zh-CN" sz="2400" b="0" dirty="0">
                <a:solidFill>
                  <a:srgbClr val="FF0000"/>
                </a:solidFill>
                <a:effectLst/>
                <a:latin typeface="Fira Code Light" panose="020B0809050000020004" pitchFamily="49" charset="0"/>
                <a:ea typeface="Fira Code Light" panose="020B0809050000020004" pitchFamily="49" charset="0"/>
              </a:rPr>
              <a:t>90</a:t>
            </a:r>
            <a:r>
              <a:rPr lang="zh-CN" altLang="en-US" sz="2400" b="0" dirty="0">
                <a:solidFill>
                  <a:srgbClr val="FF0000"/>
                </a:solidFill>
                <a:effectLst/>
                <a:latin typeface="Fira Code Light" panose="020B0809050000020004" pitchFamily="49" charset="0"/>
                <a:ea typeface="等线" panose="02010600030101010101" pitchFamily="2" charset="-122"/>
              </a:rPr>
              <a:t>度</a:t>
            </a:r>
            <a:r>
              <a:rPr lang="en-US" altLang="zh-CN" sz="2400" b="0" dirty="0">
                <a:solidFill>
                  <a:srgbClr val="FF0000"/>
                </a:solidFill>
                <a:effectLst/>
                <a:latin typeface="Fira Code Light" panose="020B0809050000020004" pitchFamily="49" charset="0"/>
                <a:ea typeface="Fira Code Light" panose="020B0809050000020004" pitchFamily="49" charset="0"/>
              </a:rPr>
              <a:t>-&gt;</a:t>
            </a:r>
            <a:r>
              <a:rPr lang="zh-CN" altLang="en-US" sz="2400" b="0" dirty="0">
                <a:solidFill>
                  <a:srgbClr val="FF0000"/>
                </a:solidFill>
                <a:effectLst/>
                <a:latin typeface="Fira Code Light" panose="020B0809050000020004" pitchFamily="49" charset="0"/>
                <a:ea typeface="等线" panose="02010600030101010101" pitchFamily="2" charset="-122"/>
              </a:rPr>
              <a:t>向前进</a:t>
            </a:r>
            <a:r>
              <a:rPr lang="en-US" altLang="zh-CN" sz="2400" b="0" dirty="0">
                <a:solidFill>
                  <a:srgbClr val="FF0000"/>
                </a:solidFill>
                <a:effectLst/>
                <a:latin typeface="Fira Code Light" panose="020B0809050000020004" pitchFamily="49" charset="0"/>
                <a:ea typeface="Fira Code Light" panose="020B0809050000020004" pitchFamily="49" charset="0"/>
              </a:rPr>
              <a:t>1</a:t>
            </a:r>
            <a:r>
              <a:rPr lang="zh-CN" altLang="en-US" sz="2400" b="0" dirty="0">
                <a:solidFill>
                  <a:srgbClr val="FF0000"/>
                </a:solidFill>
                <a:effectLst/>
                <a:latin typeface="Fira Code Light" panose="020B0809050000020004" pitchFamily="49" charset="0"/>
                <a:ea typeface="等线" panose="02010600030101010101" pitchFamily="2" charset="-122"/>
              </a:rPr>
              <a:t>格</a:t>
            </a:r>
            <a:r>
              <a:rPr lang="en-US" altLang="zh-CN" sz="2400" b="0" dirty="0">
                <a:solidFill>
                  <a:srgbClr val="FF0000"/>
                </a:solidFill>
                <a:effectLst/>
                <a:latin typeface="Fira Code Light" panose="020B0809050000020004" pitchFamily="49" charset="0"/>
                <a:ea typeface="Fira Code Light" panose="020B0809050000020004" pitchFamily="49" charset="0"/>
              </a:rPr>
              <a:t>-&gt;</a:t>
            </a:r>
            <a:r>
              <a:rPr lang="zh-CN" altLang="en-US" sz="2400" b="0" dirty="0">
                <a:solidFill>
                  <a:srgbClr val="FF0000"/>
                </a:solidFill>
                <a:effectLst/>
                <a:latin typeface="Fira Code Light" panose="020B0809050000020004" pitchFamily="49" charset="0"/>
                <a:ea typeface="等线" panose="02010600030101010101" pitchFamily="2" charset="-122"/>
              </a:rPr>
              <a:t>左转</a:t>
            </a:r>
            <a:r>
              <a:rPr lang="en-US" altLang="zh-CN" sz="2400" b="0" dirty="0">
                <a:solidFill>
                  <a:srgbClr val="FF0000"/>
                </a:solidFill>
                <a:effectLst/>
                <a:latin typeface="Fira Code Light" panose="020B0809050000020004" pitchFamily="49" charset="0"/>
                <a:ea typeface="Fira Code Light" panose="020B0809050000020004" pitchFamily="49" charset="0"/>
              </a:rPr>
              <a:t>90</a:t>
            </a:r>
            <a:r>
              <a:rPr lang="zh-CN" altLang="en-US" sz="2400" b="0" dirty="0">
                <a:solidFill>
                  <a:srgbClr val="FF0000"/>
                </a:solidFill>
                <a:effectLst/>
                <a:latin typeface="Fira Code Light" panose="020B0809050000020004" pitchFamily="49" charset="0"/>
                <a:ea typeface="等线" panose="02010600030101010101" pitchFamily="2" charset="-122"/>
              </a:rPr>
              <a:t>度</a:t>
            </a:r>
          </a:p>
          <a:p>
            <a:pPr>
              <a:lnSpc>
                <a:spcPct val="150000"/>
              </a:lnSpc>
            </a:pPr>
            <a:r>
              <a:rPr lang="en-US" altLang="zh-CN" sz="2400" b="0" dirty="0">
                <a:effectLst/>
                <a:latin typeface="Fira Code Light" panose="020B0809050000020004" pitchFamily="49" charset="0"/>
                <a:ea typeface="Fira Code Light" panose="020B0809050000020004" pitchFamily="49" charset="0"/>
              </a:rPr>
              <a:t>TR</a:t>
            </a:r>
            <a:r>
              <a:rPr lang="zh-CN" altLang="en-US" sz="2400" b="0" dirty="0">
                <a:effectLst/>
                <a:latin typeface="Fira Code Light" panose="020B0809050000020004" pitchFamily="49" charset="0"/>
                <a:ea typeface="等线" panose="02010600030101010101" pitchFamily="2" charset="-122"/>
              </a:rPr>
              <a:t>指令不受倒车状态</a:t>
            </a:r>
            <a:r>
              <a:rPr lang="en-US" altLang="zh-CN" sz="2400" b="0" dirty="0">
                <a:effectLst/>
                <a:latin typeface="Fira Code Light" panose="020B0809050000020004" pitchFamily="49" charset="0"/>
                <a:ea typeface="Fira Code Light" panose="020B0809050000020004" pitchFamily="49" charset="0"/>
              </a:rPr>
              <a:t>B</a:t>
            </a:r>
            <a:r>
              <a:rPr lang="zh-CN" altLang="en-US" sz="2400" b="0" dirty="0">
                <a:effectLst/>
                <a:latin typeface="Fira Code Light" panose="020B0809050000020004" pitchFamily="49" charset="0"/>
                <a:ea typeface="等线" panose="02010600030101010101" pitchFamily="2" charset="-122"/>
              </a:rPr>
              <a:t>影响</a:t>
            </a:r>
          </a:p>
          <a:p>
            <a:pPr>
              <a:lnSpc>
                <a:spcPct val="150000"/>
              </a:lnSpc>
            </a:pPr>
            <a:r>
              <a:rPr lang="en-US" altLang="zh-CN" sz="2400" b="0" dirty="0">
                <a:effectLst/>
                <a:latin typeface="Fira Code Light" panose="020B0809050000020004" pitchFamily="49" charset="0"/>
                <a:ea typeface="Fira Code Light" panose="020B0809050000020004" pitchFamily="49" charset="0"/>
              </a:rPr>
              <a:t>TR</a:t>
            </a:r>
            <a:r>
              <a:rPr lang="zh-CN" altLang="en-US" sz="2400" b="0" dirty="0">
                <a:effectLst/>
                <a:latin typeface="Fira Code Light" panose="020B0809050000020004" pitchFamily="49" charset="0"/>
                <a:ea typeface="等线" panose="02010600030101010101" pitchFamily="2" charset="-122"/>
              </a:rPr>
              <a:t>指令会受到加速状态</a:t>
            </a:r>
            <a:r>
              <a:rPr lang="en-US" altLang="zh-CN" sz="2400" b="0" dirty="0">
                <a:effectLst/>
                <a:latin typeface="Fira Code Light" panose="020B0809050000020004" pitchFamily="49" charset="0"/>
                <a:ea typeface="Fira Code Light" panose="020B0809050000020004" pitchFamily="49" charset="0"/>
              </a:rPr>
              <a:t>F</a:t>
            </a:r>
            <a:r>
              <a:rPr lang="zh-CN" altLang="en-US" sz="2400" b="0" dirty="0">
                <a:effectLst/>
                <a:latin typeface="Fira Code Light" panose="020B0809050000020004" pitchFamily="49" charset="0"/>
                <a:ea typeface="等线" panose="02010600030101010101" pitchFamily="2" charset="-122"/>
              </a:rPr>
              <a:t>影响</a:t>
            </a:r>
            <a:endParaRPr lang="en-US" altLang="zh-CN" sz="2400" b="0" dirty="0">
              <a:effectLst/>
              <a:latin typeface="Fira Code Light" panose="020B0809050000020004" pitchFamily="49" charset="0"/>
              <a:ea typeface="Fira Code Light" panose="020B0809050000020004" pitchFamily="49" charset="0"/>
            </a:endParaRPr>
          </a:p>
          <a:p>
            <a:pPr lvl="1">
              <a:lnSpc>
                <a:spcPct val="150000"/>
              </a:lnSpc>
            </a:pPr>
            <a:r>
              <a:rPr lang="zh-CN" altLang="en-US" sz="2400" b="0" dirty="0">
                <a:effectLst/>
                <a:latin typeface="Fira Code Light" panose="020B0809050000020004" pitchFamily="49" charset="0"/>
                <a:ea typeface="等线" panose="02010600030101010101" pitchFamily="2" charset="-122"/>
              </a:rPr>
              <a:t>在加速状态下，收到</a:t>
            </a:r>
            <a:r>
              <a:rPr lang="en-US" altLang="zh-CN" sz="2400" b="0" dirty="0">
                <a:effectLst/>
                <a:latin typeface="Fira Code Light" panose="020B0809050000020004" pitchFamily="49" charset="0"/>
                <a:ea typeface="Fira Code Light" panose="020B0809050000020004" pitchFamily="49" charset="0"/>
              </a:rPr>
              <a:t>TR</a:t>
            </a:r>
            <a:r>
              <a:rPr lang="zh-CN" altLang="en-US" sz="2400" b="0" dirty="0">
                <a:effectLst/>
                <a:latin typeface="Fira Code Light" panose="020B0809050000020004" pitchFamily="49" charset="0"/>
                <a:ea typeface="等线" panose="02010600030101010101" pitchFamily="2" charset="-122"/>
              </a:rPr>
              <a:t>指令后，</a:t>
            </a:r>
            <a:r>
              <a:rPr lang="zh-CN" altLang="en-US" sz="2400" b="0" dirty="0">
                <a:solidFill>
                  <a:srgbClr val="FF0000"/>
                </a:solidFill>
                <a:effectLst/>
                <a:latin typeface="Fira Code Light" panose="020B0809050000020004" pitchFamily="49" charset="0"/>
                <a:ea typeface="等线" panose="02010600030101010101" pitchFamily="2" charset="-122"/>
              </a:rPr>
              <a:t>向前进</a:t>
            </a:r>
            <a:r>
              <a:rPr lang="en-US" altLang="zh-CN" sz="2400" b="0" dirty="0">
                <a:solidFill>
                  <a:srgbClr val="FF0000"/>
                </a:solidFill>
                <a:effectLst/>
                <a:latin typeface="Fira Code Light" panose="020B0809050000020004" pitchFamily="49" charset="0"/>
                <a:ea typeface="Fira Code Light" panose="020B0809050000020004" pitchFamily="49" charset="0"/>
              </a:rPr>
              <a:t>1</a:t>
            </a:r>
            <a:r>
              <a:rPr lang="zh-CN" altLang="en-US" sz="2400" b="0" dirty="0">
                <a:solidFill>
                  <a:srgbClr val="FF0000"/>
                </a:solidFill>
                <a:effectLst/>
                <a:latin typeface="Fira Code Light" panose="020B0809050000020004" pitchFamily="49" charset="0"/>
                <a:ea typeface="等线" panose="02010600030101010101" pitchFamily="2" charset="-122"/>
              </a:rPr>
              <a:t>格</a:t>
            </a:r>
            <a:r>
              <a:rPr lang="en-US" altLang="zh-CN" sz="2400" b="0" dirty="0">
                <a:effectLst/>
                <a:latin typeface="Fira Code Light" panose="020B0809050000020004" pitchFamily="49" charset="0"/>
                <a:ea typeface="Fira Code Light" panose="020B0809050000020004" pitchFamily="49" charset="0"/>
              </a:rPr>
              <a:t>-&gt;</a:t>
            </a:r>
            <a:r>
              <a:rPr lang="zh-CN" altLang="en-US" sz="2400" b="0" dirty="0">
                <a:effectLst/>
                <a:latin typeface="Fira Code Light" panose="020B0809050000020004" pitchFamily="49" charset="0"/>
                <a:ea typeface="等线" panose="02010600030101010101" pitchFamily="2" charset="-122"/>
              </a:rPr>
              <a:t>左转</a:t>
            </a:r>
            <a:r>
              <a:rPr lang="en-US" altLang="zh-CN" sz="2400" b="0" dirty="0">
                <a:effectLst/>
                <a:latin typeface="Fira Code Light" panose="020B0809050000020004" pitchFamily="49" charset="0"/>
                <a:ea typeface="Fira Code Light" panose="020B0809050000020004" pitchFamily="49" charset="0"/>
              </a:rPr>
              <a:t>90</a:t>
            </a:r>
            <a:r>
              <a:rPr lang="zh-CN" altLang="en-US" sz="2400" b="0" dirty="0">
                <a:effectLst/>
                <a:latin typeface="Fira Code Light" panose="020B0809050000020004" pitchFamily="49" charset="0"/>
                <a:ea typeface="等线" panose="02010600030101010101" pitchFamily="2" charset="-122"/>
              </a:rPr>
              <a:t>度</a:t>
            </a:r>
            <a:r>
              <a:rPr lang="en-US" altLang="zh-CN" sz="2400" b="0" dirty="0">
                <a:effectLst/>
                <a:latin typeface="Fira Code Light" panose="020B0809050000020004" pitchFamily="49" charset="0"/>
                <a:ea typeface="Fira Code Light" panose="020B0809050000020004" pitchFamily="49" charset="0"/>
              </a:rPr>
              <a:t>-&gt;</a:t>
            </a:r>
            <a:r>
              <a:rPr lang="zh-CN" altLang="en-US" sz="2400" b="0" dirty="0">
                <a:effectLst/>
                <a:latin typeface="Fira Code Light" panose="020B0809050000020004" pitchFamily="49" charset="0"/>
                <a:ea typeface="等线" panose="02010600030101010101" pitchFamily="2" charset="-122"/>
              </a:rPr>
              <a:t>向前进</a:t>
            </a:r>
            <a:r>
              <a:rPr lang="en-US" altLang="zh-CN" sz="2400" b="0" dirty="0">
                <a:effectLst/>
                <a:latin typeface="Fira Code Light" panose="020B0809050000020004" pitchFamily="49" charset="0"/>
                <a:ea typeface="Fira Code Light" panose="020B0809050000020004" pitchFamily="49" charset="0"/>
              </a:rPr>
              <a:t>1</a:t>
            </a:r>
            <a:r>
              <a:rPr lang="zh-CN" altLang="en-US" sz="2400" b="0" dirty="0">
                <a:effectLst/>
                <a:latin typeface="Fira Code Light" panose="020B0809050000020004" pitchFamily="49" charset="0"/>
                <a:ea typeface="等线" panose="02010600030101010101" pitchFamily="2" charset="-122"/>
              </a:rPr>
              <a:t>格</a:t>
            </a:r>
            <a:r>
              <a:rPr lang="en-US" altLang="zh-CN" sz="2400" b="0" dirty="0">
                <a:effectLst/>
                <a:latin typeface="Fira Code Light" panose="020B0809050000020004" pitchFamily="49" charset="0"/>
                <a:ea typeface="Fira Code Light" panose="020B0809050000020004" pitchFamily="49" charset="0"/>
              </a:rPr>
              <a:t>-&gt;</a:t>
            </a:r>
            <a:r>
              <a:rPr lang="zh-CN" altLang="en-US" sz="2400" b="0" dirty="0">
                <a:effectLst/>
                <a:latin typeface="Fira Code Light" panose="020B0809050000020004" pitchFamily="49" charset="0"/>
                <a:ea typeface="等线" panose="02010600030101010101" pitchFamily="2" charset="-122"/>
              </a:rPr>
              <a:t>左转</a:t>
            </a:r>
            <a:r>
              <a:rPr lang="en-US" altLang="zh-CN" sz="2400" b="0" dirty="0">
                <a:effectLst/>
                <a:latin typeface="Fira Code Light" panose="020B0809050000020004" pitchFamily="49" charset="0"/>
                <a:ea typeface="Fira Code Light" panose="020B0809050000020004" pitchFamily="49" charset="0"/>
              </a:rPr>
              <a:t>90</a:t>
            </a:r>
            <a:r>
              <a:rPr lang="zh-CN" altLang="en-US" sz="2400" b="0" dirty="0">
                <a:effectLst/>
                <a:latin typeface="Fira Code Light" panose="020B0809050000020004" pitchFamily="49" charset="0"/>
                <a:ea typeface="等线" panose="02010600030101010101" pitchFamily="2" charset="-122"/>
              </a:rPr>
              <a:t>度</a:t>
            </a:r>
          </a:p>
          <a:p>
            <a:pPr>
              <a:lnSpc>
                <a:spcPct val="150000"/>
              </a:lnSpc>
            </a:pPr>
            <a:r>
              <a:rPr lang="en-US" altLang="zh-CN" sz="2400" b="0" dirty="0">
                <a:effectLst/>
                <a:latin typeface="Fira Code Light" panose="020B0809050000020004" pitchFamily="49" charset="0"/>
                <a:ea typeface="Fira Code Light" panose="020B0809050000020004" pitchFamily="49" charset="0"/>
              </a:rPr>
              <a:t>TR</a:t>
            </a:r>
            <a:r>
              <a:rPr lang="zh-CN" altLang="en-US" sz="2400" b="0" dirty="0">
                <a:effectLst/>
                <a:latin typeface="Fira Code Light" panose="020B0809050000020004" pitchFamily="49" charset="0"/>
                <a:ea typeface="等线" panose="02010600030101010101" pitchFamily="2" charset="-122"/>
              </a:rPr>
              <a:t>一起出现时才有效，不考虑异常输入场景</a:t>
            </a:r>
          </a:p>
          <a:p>
            <a:pPr marL="0" indent="0">
              <a:buNone/>
            </a:pPr>
            <a:endParaRPr lang="zh-CN" altLang="en-US" sz="2400" dirty="0">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226687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3EB0C-08F9-42B4-BF13-E110162CDABD}"/>
              </a:ext>
            </a:extLst>
          </p:cNvPr>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面向接口编程</a:t>
            </a:r>
          </a:p>
        </p:txBody>
      </p:sp>
      <p:sp>
        <p:nvSpPr>
          <p:cNvPr id="3" name="文本占位符 2">
            <a:extLst>
              <a:ext uri="{FF2B5EF4-FFF2-40B4-BE49-F238E27FC236}">
                <a16:creationId xmlns:a16="http://schemas.microsoft.com/office/drawing/2014/main" id="{BFCAF454-D209-4252-8773-B01223DFD9C9}"/>
              </a:ext>
            </a:extLst>
          </p:cNvPr>
          <p:cNvSpPr>
            <a:spLocks noGrp="1"/>
          </p:cNvSpPr>
          <p:nvPr>
            <p:ph type="body" sz="quarter" idx="10"/>
          </p:nvPr>
        </p:nvSpPr>
        <p:spPr/>
        <p:txBody>
          <a:bodyPr/>
          <a:lstStyle/>
          <a:p>
            <a:r>
              <a:rPr lang="zh-CN" altLang="en-US" sz="2400" b="1" dirty="0">
                <a:latin typeface="Fira Code Light" panose="020B0809050000020004" pitchFamily="49" charset="0"/>
                <a:ea typeface="等线" panose="02010600030101010101" pitchFamily="2" charset="-122"/>
              </a:rPr>
              <a:t>目标</a:t>
            </a:r>
            <a:endParaRPr lang="en-US" altLang="zh-CN" sz="2400" b="1" dirty="0">
              <a:latin typeface="Fira Code Light" panose="020B0809050000020004" pitchFamily="49" charset="0"/>
              <a:ea typeface="Fira Code Light" panose="020B0809050000020004" pitchFamily="49" charset="0"/>
            </a:endParaRPr>
          </a:p>
          <a:p>
            <a:pPr lvl="1"/>
            <a:r>
              <a:rPr lang="zh-CN" altLang="en-US" sz="2400" b="1" dirty="0">
                <a:latin typeface="Fira Code Light" panose="020B0809050000020004" pitchFamily="49" charset="0"/>
                <a:ea typeface="等线" panose="02010600030101010101" pitchFamily="2" charset="-122"/>
              </a:rPr>
              <a:t>团队分工合作：</a:t>
            </a:r>
            <a:r>
              <a:rPr lang="zh-CN" altLang="en-US" sz="2400" dirty="0">
                <a:latin typeface="Fira Code Light" panose="020B0809050000020004" pitchFamily="49" charset="0"/>
                <a:ea typeface="等线" panose="02010600030101010101" pitchFamily="2" charset="-122"/>
              </a:rPr>
              <a:t>在企业环境中，团队成员通常会分工合作，各自负责开发系统的一部分。通过将指令处理逻辑抽取到</a:t>
            </a:r>
            <a:r>
              <a:rPr lang="en-US" altLang="zh-CN" sz="2400" dirty="0">
                <a:latin typeface="Fira Code Light" panose="020B0809050000020004" pitchFamily="49" charset="0"/>
                <a:ea typeface="Fira Code Light" panose="020B0809050000020004" pitchFamily="49" charset="0"/>
              </a:rPr>
              <a:t>Command</a:t>
            </a:r>
            <a:r>
              <a:rPr lang="zh-CN" altLang="en-US" sz="2400" dirty="0">
                <a:latin typeface="Fira Code Light" panose="020B0809050000020004" pitchFamily="49" charset="0"/>
                <a:ea typeface="等线" panose="02010600030101010101" pitchFamily="2" charset="-122"/>
              </a:rPr>
              <a:t>层，不同的开发人员可以独立地扩展和维护各自的指令处理模块</a:t>
            </a:r>
            <a:endParaRPr lang="en-US" altLang="zh-CN" sz="2400" dirty="0">
              <a:latin typeface="Fira Code Light" panose="020B0809050000020004" pitchFamily="49" charset="0"/>
              <a:ea typeface="Fira Code Light" panose="020B0809050000020004" pitchFamily="49" charset="0"/>
            </a:endParaRPr>
          </a:p>
          <a:p>
            <a:pPr lvl="1"/>
            <a:r>
              <a:rPr lang="zh-CN" altLang="en-US" sz="2400" b="1" dirty="0">
                <a:latin typeface="Fira Code Light" panose="020B0809050000020004" pitchFamily="49" charset="0"/>
                <a:ea typeface="等线" panose="02010600030101010101" pitchFamily="2" charset="-122"/>
              </a:rPr>
              <a:t>指令处理的扩展性：</a:t>
            </a:r>
            <a:r>
              <a:rPr lang="zh-CN" altLang="en-US" sz="2400" dirty="0">
                <a:latin typeface="Fira Code Light" panose="020B0809050000020004" pitchFamily="49" charset="0"/>
                <a:ea typeface="等线" panose="02010600030101010101" pitchFamily="2" charset="-122"/>
              </a:rPr>
              <a:t>指令添加无需修改</a:t>
            </a:r>
            <a:r>
              <a:rPr lang="en-US" altLang="zh-CN" sz="2400" dirty="0" err="1">
                <a:latin typeface="Fira Code Light" panose="020B0809050000020004" pitchFamily="49" charset="0"/>
                <a:ea typeface="Fira Code Light" panose="020B0809050000020004" pitchFamily="49" charset="0"/>
              </a:rPr>
              <a:t>ExecutorImpl</a:t>
            </a:r>
            <a:r>
              <a:rPr lang="zh-CN" altLang="en-US" sz="2400" dirty="0">
                <a:latin typeface="Fira Code Light" panose="020B0809050000020004" pitchFamily="49" charset="0"/>
                <a:ea typeface="等线" panose="02010600030101010101" pitchFamily="2" charset="-122"/>
              </a:rPr>
              <a:t>，还允许指令处理逻辑脱离</a:t>
            </a:r>
            <a:r>
              <a:rPr lang="en-US" altLang="zh-CN" sz="2400" dirty="0" err="1">
                <a:latin typeface="Fira Code Light" panose="020B0809050000020004" pitchFamily="49" charset="0"/>
                <a:ea typeface="Fira Code Light" panose="020B0809050000020004" pitchFamily="49" charset="0"/>
              </a:rPr>
              <a:t>ExecutorImpl</a:t>
            </a:r>
            <a:r>
              <a:rPr lang="zh-CN" altLang="en-US" sz="2400" dirty="0">
                <a:latin typeface="Fira Code Light" panose="020B0809050000020004" pitchFamily="49" charset="0"/>
                <a:ea typeface="等线" panose="02010600030101010101" pitchFamily="2" charset="-122"/>
              </a:rPr>
              <a:t>进行独立测试，从而提高测试覆盖率</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设计思想</a:t>
            </a:r>
            <a:endParaRPr lang="en-US" altLang="zh-CN" sz="2400" b="1" dirty="0">
              <a:latin typeface="Fira Code Light" panose="020B0809050000020004" pitchFamily="49" charset="0"/>
              <a:ea typeface="Fira Code Light" panose="020B0809050000020004" pitchFamily="49" charset="0"/>
            </a:endParaRPr>
          </a:p>
          <a:p>
            <a:pPr lvl="1"/>
            <a:r>
              <a:rPr lang="zh-CN" altLang="en-US" sz="2400" dirty="0">
                <a:latin typeface="Fira Code Light" panose="020B0809050000020004" pitchFamily="49" charset="0"/>
                <a:ea typeface="等线" panose="02010600030101010101" pitchFamily="2" charset="-122"/>
              </a:rPr>
              <a:t>接口定义和实现分离，保持代码的高内聚低耦合</a:t>
            </a:r>
          </a:p>
        </p:txBody>
      </p:sp>
    </p:spTree>
    <p:extLst>
      <p:ext uri="{BB962C8B-B14F-4D97-AF65-F5344CB8AC3E}">
        <p14:creationId xmlns:p14="http://schemas.microsoft.com/office/powerpoint/2010/main" val="154026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7C740-8CF2-BF3C-F5BC-1B639D53941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12347A0-87E4-9CEC-7F2C-128E563A976F}"/>
              </a:ext>
            </a:extLst>
          </p:cNvPr>
          <p:cNvSpPr>
            <a:spLocks noGrp="1"/>
          </p:cNvSpPr>
          <p:nvPr>
            <p:ph type="title"/>
          </p:nvPr>
        </p:nvSpPr>
        <p:spPr>
          <a:xfrm>
            <a:off x="540318" y="410092"/>
            <a:ext cx="10728325" cy="485982"/>
          </a:xfrm>
        </p:spPr>
        <p:txBody>
          <a:bodyPr/>
          <a:lstStyle/>
          <a:p>
            <a:r>
              <a:rPr lang="en-US" altLang="zh-CN" b="1" dirty="0">
                <a:latin typeface="Fira Code Light" panose="020B0809050000020004" pitchFamily="49" charset="0"/>
                <a:ea typeface="Fira Code Light" panose="020B0809050000020004" pitchFamily="49" charset="0"/>
              </a:rPr>
              <a:t>Command</a:t>
            </a:r>
            <a:r>
              <a:rPr lang="zh-CN" altLang="en-US" b="1" dirty="0">
                <a:latin typeface="Fira Code Light" panose="020B0809050000020004" pitchFamily="49" charset="0"/>
                <a:ea typeface="等线" panose="02010600030101010101" pitchFamily="2" charset="-122"/>
              </a:rPr>
              <a:t>层设计思路</a:t>
            </a:r>
          </a:p>
        </p:txBody>
      </p:sp>
      <p:sp>
        <p:nvSpPr>
          <p:cNvPr id="3" name="文本框 2">
            <a:extLst>
              <a:ext uri="{FF2B5EF4-FFF2-40B4-BE49-F238E27FC236}">
                <a16:creationId xmlns:a16="http://schemas.microsoft.com/office/drawing/2014/main" id="{5181A1D4-88CF-CBF9-2D3F-E9B61446692E}"/>
              </a:ext>
            </a:extLst>
          </p:cNvPr>
          <p:cNvSpPr txBox="1"/>
          <p:nvPr/>
        </p:nvSpPr>
        <p:spPr>
          <a:xfrm>
            <a:off x="431110" y="4223445"/>
            <a:ext cx="5664233" cy="1436804"/>
          </a:xfrm>
          <a:prstGeom prst="rect">
            <a:avLst/>
          </a:prstGeom>
          <a:noFill/>
        </p:spPr>
        <p:txBody>
          <a:bodyPr wrap="square" rtlCol="0">
            <a:spAutoFit/>
          </a:bodyPr>
          <a:lstStyle/>
          <a:p>
            <a:pPr>
              <a:lnSpc>
                <a:spcPct val="150000"/>
              </a:lnSpc>
            </a:pPr>
            <a:r>
              <a:rPr lang="zh-CN" altLang="en-US" sz="2000" dirty="0">
                <a:latin typeface="Fira Code Light" panose="020B0809050000020004" pitchFamily="49" charset="0"/>
                <a:ea typeface="等线" panose="02010600030101010101" pitchFamily="2" charset="-122"/>
              </a:rPr>
              <a:t>每次调用时都会生成一个</a:t>
            </a:r>
            <a:r>
              <a:rPr lang="en-US" altLang="zh-CN" sz="2000" dirty="0" err="1">
                <a:latin typeface="Fira Code Light" panose="020B0809050000020004" pitchFamily="49" charset="0"/>
                <a:ea typeface="Fira Code Light" panose="020B0809050000020004" pitchFamily="49" charset="0"/>
              </a:rPr>
              <a:t>cmderMap</a:t>
            </a:r>
            <a:r>
              <a:rPr lang="zh-CN" altLang="en-US" sz="2000" dirty="0">
                <a:latin typeface="Fira Code Light" panose="020B0809050000020004" pitchFamily="49" charset="0"/>
                <a:ea typeface="等线" panose="02010600030101010101" pitchFamily="2" charset="-122"/>
              </a:rPr>
              <a:t>，导致效率问题。此外，新增指令时需要修改</a:t>
            </a:r>
            <a:r>
              <a:rPr lang="en-US" altLang="zh-CN" sz="2000" dirty="0">
                <a:latin typeface="Fira Code Light" panose="020B0809050000020004" pitchFamily="49" charset="0"/>
                <a:ea typeface="Fira Code Light" panose="020B0809050000020004" pitchFamily="49" charset="0"/>
              </a:rPr>
              <a:t>Executor</a:t>
            </a:r>
            <a:r>
              <a:rPr lang="zh-CN" altLang="en-US" sz="2000" dirty="0">
                <a:latin typeface="Fira Code Light" panose="020B0809050000020004" pitchFamily="49" charset="0"/>
                <a:ea typeface="等线" panose="02010600030101010101" pitchFamily="2" charset="-122"/>
              </a:rPr>
              <a:t>、</a:t>
            </a:r>
            <a:r>
              <a:rPr lang="en-US" altLang="zh-CN" sz="2000" dirty="0">
                <a:latin typeface="Fira Code Light" panose="020B0809050000020004" pitchFamily="49" charset="0"/>
                <a:ea typeface="Fira Code Light" panose="020B0809050000020004" pitchFamily="49" charset="0"/>
              </a:rPr>
              <a:t>command</a:t>
            </a:r>
            <a:r>
              <a:rPr lang="zh-CN" altLang="en-US" sz="2000" dirty="0">
                <a:latin typeface="Fira Code Light" panose="020B0809050000020004" pitchFamily="49" charset="0"/>
                <a:ea typeface="等线" panose="02010600030101010101" pitchFamily="2" charset="-122"/>
              </a:rPr>
              <a:t>两个地方，增加了维护成本。</a:t>
            </a:r>
          </a:p>
        </p:txBody>
      </p:sp>
      <p:sp>
        <p:nvSpPr>
          <p:cNvPr id="16" name="文本框 15">
            <a:extLst>
              <a:ext uri="{FF2B5EF4-FFF2-40B4-BE49-F238E27FC236}">
                <a16:creationId xmlns:a16="http://schemas.microsoft.com/office/drawing/2014/main" id="{3178C21F-E861-EAEE-ED27-A989F1FF5668}"/>
              </a:ext>
            </a:extLst>
          </p:cNvPr>
          <p:cNvSpPr txBox="1"/>
          <p:nvPr/>
        </p:nvSpPr>
        <p:spPr>
          <a:xfrm>
            <a:off x="415019" y="1556436"/>
            <a:ext cx="1467068" cy="400110"/>
          </a:xfrm>
          <a:prstGeom prst="rect">
            <a:avLst/>
          </a:prstGeom>
          <a:noFill/>
        </p:spPr>
        <p:txBody>
          <a:bodyPr wrap="none" rtlCol="0">
            <a:spAutoFit/>
          </a:bodyPr>
          <a:lstStyle/>
          <a:p>
            <a:r>
              <a:rPr lang="zh-CN" altLang="en-US" sz="2000" dirty="0">
                <a:latin typeface="Fira Code Light" panose="020B0809050000020004" pitchFamily="49" charset="0"/>
                <a:ea typeface="等线" panose="02010600030101010101" pitchFamily="2" charset="-122"/>
              </a:rPr>
              <a:t>代码分析：</a:t>
            </a:r>
          </a:p>
        </p:txBody>
      </p:sp>
      <p:cxnSp>
        <p:nvCxnSpPr>
          <p:cNvPr id="23" name="直接连接符 74">
            <a:extLst>
              <a:ext uri="{FF2B5EF4-FFF2-40B4-BE49-F238E27FC236}">
                <a16:creationId xmlns:a16="http://schemas.microsoft.com/office/drawing/2014/main" id="{1CDA15FA-D7CD-C104-D45C-37E668E36EFF}"/>
              </a:ext>
            </a:extLst>
          </p:cNvPr>
          <p:cNvCxnSpPr>
            <a:cxnSpLocks/>
          </p:cNvCxnSpPr>
          <p:nvPr/>
        </p:nvCxnSpPr>
        <p:spPr bwMode="auto">
          <a:xfrm>
            <a:off x="6187810" y="1660358"/>
            <a:ext cx="0" cy="399989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D8C327AD-AF3E-0DFA-7369-63913C80BE4A}"/>
              </a:ext>
            </a:extLst>
          </p:cNvPr>
          <p:cNvSpPr txBox="1"/>
          <p:nvPr/>
        </p:nvSpPr>
        <p:spPr>
          <a:xfrm>
            <a:off x="6263533" y="1556436"/>
            <a:ext cx="5577579" cy="3745128"/>
          </a:xfrm>
          <a:prstGeom prst="rect">
            <a:avLst/>
          </a:prstGeom>
          <a:noFill/>
        </p:spPr>
        <p:txBody>
          <a:bodyPr wrap="square" rtlCol="0">
            <a:spAutoFit/>
          </a:bodyPr>
          <a:lstStyle/>
          <a:p>
            <a:pPr>
              <a:lnSpc>
                <a:spcPct val="150000"/>
              </a:lnSpc>
            </a:pPr>
            <a:r>
              <a:rPr lang="zh-CN" altLang="en-US" sz="2000" dirty="0">
                <a:latin typeface="Fira Code Light" panose="020B0809050000020004" pitchFamily="49" charset="0"/>
                <a:ea typeface="等线" panose="02010600030101010101" pitchFamily="2" charset="-122"/>
              </a:rPr>
              <a:t>解决方案：</a:t>
            </a:r>
            <a:endParaRPr lang="en-US" altLang="zh-CN" sz="20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zh-CN" altLang="en-US" sz="2000" dirty="0">
                <a:latin typeface="Fira Code Light" panose="020B0809050000020004" pitchFamily="49" charset="0"/>
                <a:ea typeface="等线" panose="02010600030101010101" pitchFamily="2" charset="-122"/>
              </a:rPr>
              <a:t>指令对象生成与执行分开：先生成指令列表，再执行指令</a:t>
            </a:r>
          </a:p>
          <a:p>
            <a:pPr marL="285750" indent="-285750">
              <a:lnSpc>
                <a:spcPct val="150000"/>
              </a:lnSpc>
              <a:buFont typeface="Wingdings" panose="05000000000000000000" pitchFamily="2" charset="2"/>
              <a:buChar char="l"/>
            </a:pPr>
            <a:r>
              <a:rPr lang="zh-CN" altLang="en-US" sz="2000" dirty="0">
                <a:latin typeface="Fira Code Light" panose="020B0809050000020004" pitchFamily="49" charset="0"/>
                <a:ea typeface="等线" panose="02010600030101010101" pitchFamily="2" charset="-122"/>
              </a:rPr>
              <a:t>抽取指令对象处理为</a:t>
            </a:r>
            <a:r>
              <a:rPr lang="en-US" altLang="zh-CN" sz="2000" dirty="0">
                <a:latin typeface="Fira Code Light" panose="020B0809050000020004" pitchFamily="49" charset="0"/>
                <a:ea typeface="Fira Code Light" panose="020B0809050000020004" pitchFamily="49" charset="0"/>
              </a:rPr>
              <a:t>command</a:t>
            </a:r>
            <a:r>
              <a:rPr lang="zh-CN" altLang="en-US" sz="2000" dirty="0">
                <a:latin typeface="Fira Code Light" panose="020B0809050000020004" pitchFamily="49" charset="0"/>
                <a:ea typeface="等线" panose="02010600030101010101" pitchFamily="2" charset="-122"/>
              </a:rPr>
              <a:t>层：在</a:t>
            </a:r>
            <a:r>
              <a:rPr lang="en-US" altLang="zh-CN" sz="2000" dirty="0">
                <a:latin typeface="Fira Code Light" panose="020B0809050000020004" pitchFamily="49" charset="0"/>
                <a:ea typeface="Fira Code Light" panose="020B0809050000020004" pitchFamily="49" charset="0"/>
              </a:rPr>
              <a:t>command</a:t>
            </a:r>
            <a:r>
              <a:rPr lang="zh-CN" altLang="en-US" sz="2000" dirty="0">
                <a:latin typeface="Fira Code Light" panose="020B0809050000020004" pitchFamily="49" charset="0"/>
                <a:ea typeface="等线" panose="02010600030101010101" pitchFamily="2" charset="-122"/>
              </a:rPr>
              <a:t>层中处理所有与指令对象相关的操作</a:t>
            </a:r>
          </a:p>
          <a:p>
            <a:pPr marL="285750" indent="-285750">
              <a:lnSpc>
                <a:spcPct val="150000"/>
              </a:lnSpc>
              <a:buFont typeface="Wingdings" panose="05000000000000000000" pitchFamily="2" charset="2"/>
              <a:buChar char="l"/>
            </a:pPr>
            <a:r>
              <a:rPr lang="zh-CN" altLang="en-US" sz="2000" dirty="0">
                <a:latin typeface="Fira Code Light" panose="020B0809050000020004" pitchFamily="49" charset="0"/>
                <a:ea typeface="等线" panose="02010600030101010101" pitchFamily="2" charset="-122"/>
              </a:rPr>
              <a:t>使用单体对象：在</a:t>
            </a:r>
            <a:r>
              <a:rPr lang="en-US" altLang="zh-CN" sz="2000" dirty="0">
                <a:latin typeface="Fira Code Light" panose="020B0809050000020004" pitchFamily="49" charset="0"/>
                <a:ea typeface="Fira Code Light" panose="020B0809050000020004" pitchFamily="49" charset="0"/>
              </a:rPr>
              <a:t>command</a:t>
            </a:r>
            <a:r>
              <a:rPr lang="zh-CN" altLang="en-US" sz="2000" dirty="0">
                <a:latin typeface="Fira Code Light" panose="020B0809050000020004" pitchFamily="49" charset="0"/>
                <a:ea typeface="等线" panose="02010600030101010101" pitchFamily="2" charset="-122"/>
              </a:rPr>
              <a:t>层中只生成一个</a:t>
            </a:r>
            <a:r>
              <a:rPr lang="en-US" altLang="zh-CN" sz="2000" dirty="0" err="1">
                <a:latin typeface="Fira Code Light" panose="020B0809050000020004" pitchFamily="49" charset="0"/>
                <a:ea typeface="Fira Code Light" panose="020B0809050000020004" pitchFamily="49" charset="0"/>
              </a:rPr>
              <a:t>cmderMap</a:t>
            </a:r>
            <a:r>
              <a:rPr lang="zh-CN" altLang="en-US" sz="2000" dirty="0">
                <a:latin typeface="Fira Code Light" panose="020B0809050000020004" pitchFamily="49" charset="0"/>
                <a:ea typeface="等线" panose="02010600030101010101" pitchFamily="2" charset="-122"/>
              </a:rPr>
              <a:t>，避免重复生成</a:t>
            </a:r>
          </a:p>
        </p:txBody>
      </p:sp>
      <p:pic>
        <p:nvPicPr>
          <p:cNvPr id="5" name="图片 4">
            <a:extLst>
              <a:ext uri="{FF2B5EF4-FFF2-40B4-BE49-F238E27FC236}">
                <a16:creationId xmlns:a16="http://schemas.microsoft.com/office/drawing/2014/main" id="{7FA51A05-41C1-5263-05C0-6DF5FC80403D}"/>
              </a:ext>
            </a:extLst>
          </p:cNvPr>
          <p:cNvPicPr>
            <a:picLocks noChangeAspect="1"/>
          </p:cNvPicPr>
          <p:nvPr/>
        </p:nvPicPr>
        <p:blipFill>
          <a:blip r:embed="rId3"/>
          <a:stretch>
            <a:fillRect/>
          </a:stretch>
        </p:blipFill>
        <p:spPr>
          <a:xfrm>
            <a:off x="540318" y="1956546"/>
            <a:ext cx="5538937" cy="2193385"/>
          </a:xfrm>
          <a:prstGeom prst="rect">
            <a:avLst/>
          </a:prstGeom>
        </p:spPr>
      </p:pic>
    </p:spTree>
    <p:extLst>
      <p:ext uri="{BB962C8B-B14F-4D97-AF65-F5344CB8AC3E}">
        <p14:creationId xmlns:p14="http://schemas.microsoft.com/office/powerpoint/2010/main" val="275611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6118316F-C4D6-4CED-95DC-AB9FFC5C7D3C}"/>
              </a:ext>
            </a:extLst>
          </p:cNvPr>
          <p:cNvPicPr>
            <a:picLocks noChangeAspect="1"/>
          </p:cNvPicPr>
          <p:nvPr/>
        </p:nvPicPr>
        <p:blipFill>
          <a:blip r:embed="rId3"/>
          <a:stretch>
            <a:fillRect/>
          </a:stretch>
        </p:blipFill>
        <p:spPr>
          <a:xfrm>
            <a:off x="540315" y="2114676"/>
            <a:ext cx="10993881" cy="2367930"/>
          </a:xfrm>
          <a:prstGeom prst="rect">
            <a:avLst/>
          </a:prstGeom>
        </p:spPr>
      </p:pic>
      <p:sp>
        <p:nvSpPr>
          <p:cNvPr id="8" name="标题 1">
            <a:extLst>
              <a:ext uri="{FF2B5EF4-FFF2-40B4-BE49-F238E27FC236}">
                <a16:creationId xmlns:a16="http://schemas.microsoft.com/office/drawing/2014/main" id="{514E2682-EFA2-BDFD-1BCE-EDD9DBFAC4B7}"/>
              </a:ext>
            </a:extLst>
          </p:cNvPr>
          <p:cNvSpPr>
            <a:spLocks noGrp="1"/>
          </p:cNvSpPr>
          <p:nvPr>
            <p:ph type="title"/>
          </p:nvPr>
        </p:nvSpPr>
        <p:spPr>
          <a:xfrm>
            <a:off x="540318" y="410092"/>
            <a:ext cx="10728325" cy="485982"/>
          </a:xfrm>
        </p:spPr>
        <p:txBody>
          <a:bodyPr/>
          <a:lstStyle/>
          <a:p>
            <a:r>
              <a:rPr lang="en-US" altLang="zh-CN" b="1" dirty="0">
                <a:latin typeface="Fira Code Light" panose="020B0809050000020004" pitchFamily="49" charset="0"/>
                <a:ea typeface="Fira Code Light" panose="020B0809050000020004" pitchFamily="49" charset="0"/>
              </a:rPr>
              <a:t>Command</a:t>
            </a:r>
            <a:r>
              <a:rPr lang="zh-CN" altLang="en-US" b="1" dirty="0">
                <a:latin typeface="Fira Code Light" panose="020B0809050000020004" pitchFamily="49" charset="0"/>
                <a:ea typeface="等线" panose="02010600030101010101" pitchFamily="2" charset="-122"/>
              </a:rPr>
              <a:t>层设计思路</a:t>
            </a:r>
          </a:p>
        </p:txBody>
      </p:sp>
      <p:sp>
        <p:nvSpPr>
          <p:cNvPr id="10" name="圆角矩形 13">
            <a:extLst>
              <a:ext uri="{FF2B5EF4-FFF2-40B4-BE49-F238E27FC236}">
                <a16:creationId xmlns:a16="http://schemas.microsoft.com/office/drawing/2014/main" id="{E24A9FF5-3B37-CCBC-2A05-35CBBAB65FF8}"/>
              </a:ext>
            </a:extLst>
          </p:cNvPr>
          <p:cNvSpPr/>
          <p:nvPr/>
        </p:nvSpPr>
        <p:spPr bwMode="auto">
          <a:xfrm>
            <a:off x="5566302" y="2273890"/>
            <a:ext cx="1508266" cy="35114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a:extLst>
              <a:ext uri="{FF2B5EF4-FFF2-40B4-BE49-F238E27FC236}">
                <a16:creationId xmlns:a16="http://schemas.microsoft.com/office/drawing/2014/main" id="{DC1F478F-B7EB-C0AD-A36D-ED792F6BA718}"/>
              </a:ext>
            </a:extLst>
          </p:cNvPr>
          <p:cNvSpPr/>
          <p:nvPr/>
        </p:nvSpPr>
        <p:spPr>
          <a:xfrm>
            <a:off x="1714297" y="1789921"/>
            <a:ext cx="3009796" cy="611222"/>
          </a:xfrm>
          <a:prstGeom prst="wedgeRectCallout">
            <a:avLst>
              <a:gd name="adj1" fmla="val 72783"/>
              <a:gd name="adj2" fmla="val 3479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单体对象，避免重复生成</a:t>
            </a:r>
          </a:p>
        </p:txBody>
      </p:sp>
      <p:sp>
        <p:nvSpPr>
          <p:cNvPr id="12" name="圆角矩形 13">
            <a:extLst>
              <a:ext uri="{FF2B5EF4-FFF2-40B4-BE49-F238E27FC236}">
                <a16:creationId xmlns:a16="http://schemas.microsoft.com/office/drawing/2014/main" id="{BD3E855B-1839-924B-F772-F8312C77E003}"/>
              </a:ext>
            </a:extLst>
          </p:cNvPr>
          <p:cNvSpPr/>
          <p:nvPr/>
        </p:nvSpPr>
        <p:spPr bwMode="auto">
          <a:xfrm>
            <a:off x="540316" y="3298832"/>
            <a:ext cx="10264040" cy="40046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A2C30443-1D5B-4686-8CEA-B1048B4EDA56}"/>
              </a:ext>
            </a:extLst>
          </p:cNvPr>
          <p:cNvSpPr/>
          <p:nvPr/>
        </p:nvSpPr>
        <p:spPr>
          <a:xfrm>
            <a:off x="7385283" y="2383589"/>
            <a:ext cx="4570018" cy="646331"/>
          </a:xfrm>
          <a:prstGeom prst="wedgeRectCallout">
            <a:avLst>
              <a:gd name="adj1" fmla="val -40114"/>
              <a:gd name="adj2" fmla="val 8969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传入指令字符集，返回待执行指令列表</a:t>
            </a:r>
          </a:p>
        </p:txBody>
      </p:sp>
      <p:sp>
        <p:nvSpPr>
          <p:cNvPr id="14" name="圆角矩形 13">
            <a:extLst>
              <a:ext uri="{FF2B5EF4-FFF2-40B4-BE49-F238E27FC236}">
                <a16:creationId xmlns:a16="http://schemas.microsoft.com/office/drawing/2014/main" id="{12C5BA4F-C773-D47E-79C1-A8FA9FB96CEB}"/>
              </a:ext>
            </a:extLst>
          </p:cNvPr>
          <p:cNvSpPr/>
          <p:nvPr/>
        </p:nvSpPr>
        <p:spPr bwMode="auto">
          <a:xfrm>
            <a:off x="540313" y="4039426"/>
            <a:ext cx="10993881" cy="40046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a:extLst>
              <a:ext uri="{FF2B5EF4-FFF2-40B4-BE49-F238E27FC236}">
                <a16:creationId xmlns:a16="http://schemas.microsoft.com/office/drawing/2014/main" id="{E86546A1-FB1C-0325-9D24-1F079A7DB2C9}"/>
              </a:ext>
            </a:extLst>
          </p:cNvPr>
          <p:cNvSpPr/>
          <p:nvPr/>
        </p:nvSpPr>
        <p:spPr>
          <a:xfrm>
            <a:off x="696786" y="4810118"/>
            <a:ext cx="7641096" cy="603617"/>
          </a:xfrm>
          <a:prstGeom prst="wedgeRectCallout">
            <a:avLst>
              <a:gd name="adj1" fmla="val 36361"/>
              <a:gd name="adj2" fmla="val -10046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指令的映射，保持一份即可，使用单体对象，简单实现指令工厂类</a:t>
            </a:r>
          </a:p>
        </p:txBody>
      </p:sp>
    </p:spTree>
    <p:extLst>
      <p:ext uri="{BB962C8B-B14F-4D97-AF65-F5344CB8AC3E}">
        <p14:creationId xmlns:p14="http://schemas.microsoft.com/office/powerpoint/2010/main" val="7198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BD548-B851-9FD5-640A-DE816377A96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D6304AA-3A5C-A5C6-A86A-7071BFA82071}"/>
              </a:ext>
            </a:extLst>
          </p:cNvPr>
          <p:cNvSpPr>
            <a:spLocks noGrp="1"/>
          </p:cNvSpPr>
          <p:nvPr>
            <p:ph type="title"/>
          </p:nvPr>
        </p:nvSpPr>
        <p:spPr>
          <a:xfrm>
            <a:off x="327188" y="522751"/>
            <a:ext cx="11540736" cy="724204"/>
          </a:xfrm>
        </p:spPr>
        <p:txBody>
          <a:bodyPr>
            <a:normAutofit fontScale="90000"/>
          </a:bodyPr>
          <a:lstStyle/>
          <a:p>
            <a:r>
              <a:rPr lang="zh-CN" altLang="en-US" sz="3200" dirty="0">
                <a:latin typeface="Fira Code Light" panose="020B0809050000020004" pitchFamily="49" charset="0"/>
                <a:ea typeface="等线" panose="02010600030101010101" pitchFamily="2" charset="-122"/>
              </a:rPr>
              <a:t>实验二完成后，应该已经在目录里创建</a:t>
            </a:r>
            <a:r>
              <a:rPr lang="en-US" altLang="zh-CN" sz="3200" dirty="0">
                <a:latin typeface="Fira Code Light" panose="020B0809050000020004" pitchFamily="49" charset="0"/>
                <a:ea typeface="Fira Code Light" panose="020B0809050000020004" pitchFamily="49" charset="0"/>
              </a:rPr>
              <a:t>lab3-fp-support-B</a:t>
            </a:r>
            <a:r>
              <a:rPr lang="zh-CN" altLang="en-US" sz="3200" dirty="0">
                <a:latin typeface="Fira Code Light" panose="020B0809050000020004" pitchFamily="49" charset="0"/>
                <a:ea typeface="等线" panose="02010600030101010101" pitchFamily="2" charset="-122"/>
              </a:rPr>
              <a:t>分支</a:t>
            </a:r>
          </a:p>
        </p:txBody>
      </p:sp>
      <p:sp>
        <p:nvSpPr>
          <p:cNvPr id="3" name="文本框 2">
            <a:extLst>
              <a:ext uri="{FF2B5EF4-FFF2-40B4-BE49-F238E27FC236}">
                <a16:creationId xmlns:a16="http://schemas.microsoft.com/office/drawing/2014/main" id="{0F8CF133-0E77-692D-A5A7-5585D20B8C11}"/>
              </a:ext>
            </a:extLst>
          </p:cNvPr>
          <p:cNvSpPr txBox="1"/>
          <p:nvPr/>
        </p:nvSpPr>
        <p:spPr>
          <a:xfrm>
            <a:off x="313413" y="5260824"/>
            <a:ext cx="11540736" cy="750205"/>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如果没有对应分支，请打开</a:t>
            </a:r>
            <a:r>
              <a:rPr lang="en-US" altLang="zh-CN" b="1" dirty="0">
                <a:latin typeface="Fira Code Light" panose="020B0809050000020004" pitchFamily="49" charset="0"/>
                <a:ea typeface="Fira Code Light" panose="020B0809050000020004" pitchFamily="49" charset="0"/>
              </a:rPr>
              <a:t>Terminal</a:t>
            </a:r>
            <a:r>
              <a:rPr lang="zh-CN" altLang="en-US" b="1" dirty="0">
                <a:latin typeface="Fira Code Light" panose="020B0809050000020004" pitchFamily="49" charset="0"/>
                <a:ea typeface="等线" panose="02010600030101010101" pitchFamily="2" charset="-122"/>
              </a:rPr>
              <a:t>，输入下面命令创建分支</a:t>
            </a:r>
            <a:endParaRPr lang="en-US" altLang="zh-CN" b="1" dirty="0">
              <a:latin typeface="Fira Code Light" panose="020B0809050000020004" pitchFamily="49" charset="0"/>
              <a:ea typeface="Fira Code Light" panose="020B0809050000020004" pitchFamily="49" charset="0"/>
            </a:endParaRPr>
          </a:p>
          <a:p>
            <a:pPr>
              <a:lnSpc>
                <a:spcPct val="150000"/>
              </a:lnSpc>
            </a:pPr>
            <a:r>
              <a:rPr lang="en-US" altLang="zh-CN" b="1" dirty="0">
                <a:solidFill>
                  <a:srgbClr val="FF0000"/>
                </a:solidFill>
                <a:latin typeface="Fira Code Light" panose="020B0809050000020004" pitchFamily="49" charset="0"/>
                <a:ea typeface="Fira Code Light" panose="020B0809050000020004" pitchFamily="49" charset="0"/>
              </a:rPr>
              <a:t>git branch lab3-fp-support-B </a:t>
            </a:r>
            <a:r>
              <a:rPr lang="en-US" altLang="zh-CN" b="1" dirty="0">
                <a:latin typeface="Fira Code Light" panose="020B0809050000020004" pitchFamily="49" charset="0"/>
                <a:ea typeface="Fira Code Light" panose="020B0809050000020004" pitchFamily="49" charset="0"/>
              </a:rPr>
              <a:t>			</a:t>
            </a:r>
            <a:endParaRPr lang="zh-CN" altLang="en-US" b="1" dirty="0">
              <a:latin typeface="Fira Code Light" panose="020B0809050000020004" pitchFamily="49" charset="0"/>
              <a:ea typeface="等线" panose="02010600030101010101" pitchFamily="2" charset="-122"/>
            </a:endParaRPr>
          </a:p>
        </p:txBody>
      </p:sp>
      <p:pic>
        <p:nvPicPr>
          <p:cNvPr id="6" name="图片 5">
            <a:extLst>
              <a:ext uri="{FF2B5EF4-FFF2-40B4-BE49-F238E27FC236}">
                <a16:creationId xmlns:a16="http://schemas.microsoft.com/office/drawing/2014/main" id="{C2866A68-4BAC-F21F-3B64-175B4132EDBD}"/>
              </a:ext>
            </a:extLst>
          </p:cNvPr>
          <p:cNvPicPr>
            <a:picLocks noChangeAspect="1"/>
          </p:cNvPicPr>
          <p:nvPr/>
        </p:nvPicPr>
        <p:blipFill>
          <a:blip r:embed="rId3"/>
          <a:stretch>
            <a:fillRect/>
          </a:stretch>
        </p:blipFill>
        <p:spPr>
          <a:xfrm>
            <a:off x="327188" y="1246954"/>
            <a:ext cx="9828186" cy="3603341"/>
          </a:xfrm>
          <a:prstGeom prst="rect">
            <a:avLst/>
          </a:prstGeom>
        </p:spPr>
      </p:pic>
    </p:spTree>
    <p:extLst>
      <p:ext uri="{BB962C8B-B14F-4D97-AF65-F5344CB8AC3E}">
        <p14:creationId xmlns:p14="http://schemas.microsoft.com/office/powerpoint/2010/main" val="2298555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248BB974-CDA2-1D0A-1A1D-0867F80EF765}"/>
              </a:ext>
            </a:extLst>
          </p:cNvPr>
          <p:cNvPicPr>
            <a:picLocks noChangeAspect="1"/>
          </p:cNvPicPr>
          <p:nvPr/>
        </p:nvPicPr>
        <p:blipFill>
          <a:blip r:embed="rId3"/>
          <a:stretch>
            <a:fillRect/>
          </a:stretch>
        </p:blipFill>
        <p:spPr>
          <a:xfrm>
            <a:off x="5736621" y="1051256"/>
            <a:ext cx="5709621" cy="5049715"/>
          </a:xfrm>
          <a:prstGeom prst="rect">
            <a:avLst/>
          </a:prstGeom>
        </p:spPr>
      </p:pic>
      <p:sp>
        <p:nvSpPr>
          <p:cNvPr id="3" name="标题 2"/>
          <p:cNvSpPr>
            <a:spLocks noGrp="1"/>
          </p:cNvSpPr>
          <p:nvPr>
            <p:ph type="title"/>
          </p:nvPr>
        </p:nvSpPr>
        <p:spPr/>
        <p:txBody>
          <a:bodyPr/>
          <a:lstStyle/>
          <a:p>
            <a:r>
              <a:rPr lang="zh-CN" altLang="en-US" b="1" dirty="0">
                <a:effectLst/>
                <a:latin typeface="Fira Code Light" panose="020B0809050000020004" pitchFamily="49" charset="0"/>
                <a:ea typeface="等线" panose="02010600030101010101" pitchFamily="2" charset="-122"/>
              </a:rPr>
              <a:t>统一接口：基于模板的单体类</a:t>
            </a:r>
            <a:r>
              <a:rPr lang="en-US" altLang="zh-CN" b="1" dirty="0">
                <a:effectLst/>
                <a:latin typeface="Fira Code Light" panose="020B0809050000020004" pitchFamily="49" charset="0"/>
                <a:ea typeface="Fira Code Light" panose="020B0809050000020004" pitchFamily="49" charset="0"/>
              </a:rPr>
              <a:t>-Singleton</a:t>
            </a:r>
          </a:p>
        </p:txBody>
      </p:sp>
      <p:sp>
        <p:nvSpPr>
          <p:cNvPr id="2" name="文本占位符 1">
            <a:extLst>
              <a:ext uri="{FF2B5EF4-FFF2-40B4-BE49-F238E27FC236}">
                <a16:creationId xmlns:a16="http://schemas.microsoft.com/office/drawing/2014/main" id="{8C663DF8-C840-4C99-9C9C-E9352E9BBFC7}"/>
              </a:ext>
            </a:extLst>
          </p:cNvPr>
          <p:cNvSpPr>
            <a:spLocks noGrp="1"/>
          </p:cNvSpPr>
          <p:nvPr>
            <p:ph type="body" sz="quarter" idx="10"/>
          </p:nvPr>
        </p:nvSpPr>
        <p:spPr>
          <a:xfrm>
            <a:off x="731839" y="1047751"/>
            <a:ext cx="4672116" cy="1740420"/>
          </a:xfrm>
        </p:spPr>
        <p:txBody>
          <a:bodyPr/>
          <a:lstStyle/>
          <a:p>
            <a:pPr marL="0" indent="0">
              <a:lnSpc>
                <a:spcPct val="150000"/>
              </a:lnSpc>
              <a:buNone/>
            </a:pPr>
            <a:r>
              <a:rPr lang="zh-CN" altLang="en-US" sz="1600" b="0" dirty="0">
                <a:solidFill>
                  <a:srgbClr val="333333"/>
                </a:solidFill>
                <a:effectLst/>
                <a:latin typeface="Fira Code Light" panose="020B0809050000020004" pitchFamily="49" charset="0"/>
                <a:ea typeface="等线" panose="02010600030101010101" pitchFamily="2" charset="-122"/>
              </a:rPr>
              <a:t>使用泛型来实现单例模式（</a:t>
            </a:r>
            <a:r>
              <a:rPr lang="en-US" altLang="zh-CN" sz="1600" b="0" dirty="0">
                <a:solidFill>
                  <a:srgbClr val="333333"/>
                </a:solidFill>
                <a:effectLst/>
                <a:latin typeface="Fira Code Light" panose="020B0809050000020004" pitchFamily="49" charset="0"/>
                <a:ea typeface="Fira Code Light" panose="020B0809050000020004" pitchFamily="49" charset="0"/>
              </a:rPr>
              <a:t>Singleton Pattern</a:t>
            </a:r>
            <a:r>
              <a:rPr lang="zh-CN" altLang="en-US" sz="1600" b="0" dirty="0">
                <a:solidFill>
                  <a:srgbClr val="333333"/>
                </a:solidFill>
                <a:effectLst/>
                <a:latin typeface="Fira Code Light" panose="020B0809050000020004" pitchFamily="49" charset="0"/>
                <a:ea typeface="等线" panose="02010600030101010101" pitchFamily="2" charset="-122"/>
              </a:rPr>
              <a:t>），有几个显著的优势：</a:t>
            </a:r>
          </a:p>
          <a:p>
            <a:pPr marL="0" indent="0">
              <a:lnSpc>
                <a:spcPct val="150000"/>
              </a:lnSpc>
              <a:buNone/>
            </a:pPr>
            <a:r>
              <a:rPr lang="en-US" altLang="zh-CN" sz="1600" b="1" dirty="0">
                <a:solidFill>
                  <a:srgbClr val="333333"/>
                </a:solidFill>
                <a:effectLst/>
                <a:latin typeface="Fira Code Light" panose="020B0809050000020004" pitchFamily="49" charset="0"/>
                <a:ea typeface="Fira Code Light" panose="020B0809050000020004" pitchFamily="49" charset="0"/>
              </a:rPr>
              <a:t>1. </a:t>
            </a:r>
            <a:r>
              <a:rPr lang="zh-CN" altLang="en-US" sz="1600" b="1" dirty="0">
                <a:solidFill>
                  <a:srgbClr val="333333"/>
                </a:solidFill>
                <a:effectLst/>
                <a:latin typeface="Fira Code Light" panose="020B0809050000020004" pitchFamily="49" charset="0"/>
                <a:ea typeface="等线" panose="02010600030101010101" pitchFamily="2" charset="-122"/>
              </a:rPr>
              <a:t>线程安全：</a:t>
            </a:r>
            <a:r>
              <a:rPr lang="zh-CN" altLang="en-US" sz="1600" b="0" dirty="0">
                <a:solidFill>
                  <a:srgbClr val="333333"/>
                </a:solidFill>
                <a:effectLst/>
                <a:latin typeface="Fira Code Light" panose="020B0809050000020004" pitchFamily="49" charset="0"/>
                <a:ea typeface="等线" panose="02010600030101010101" pitchFamily="2" charset="-122"/>
              </a:rPr>
              <a:t>由于</a:t>
            </a:r>
            <a:r>
              <a:rPr lang="en-US" altLang="zh-CN" sz="1600" b="0" dirty="0">
                <a:solidFill>
                  <a:srgbClr val="333333"/>
                </a:solidFill>
                <a:effectLst/>
                <a:latin typeface="Fira Code Light" panose="020B0809050000020004" pitchFamily="49" charset="0"/>
                <a:ea typeface="Fira Code Light" panose="020B0809050000020004" pitchFamily="49" charset="0"/>
              </a:rPr>
              <a:t>instance</a:t>
            </a:r>
            <a:r>
              <a:rPr lang="zh-CN" altLang="en-US" sz="1600" b="0" dirty="0">
                <a:solidFill>
                  <a:srgbClr val="333333"/>
                </a:solidFill>
                <a:effectLst/>
                <a:latin typeface="Fira Code Light" panose="020B0809050000020004" pitchFamily="49" charset="0"/>
                <a:ea typeface="等线" panose="02010600030101010101" pitchFamily="2" charset="-122"/>
              </a:rPr>
              <a:t>是一个静态局部变量，</a:t>
            </a:r>
            <a:r>
              <a:rPr lang="en-US" altLang="zh-CN" sz="1600" b="0" dirty="0">
                <a:solidFill>
                  <a:srgbClr val="333333"/>
                </a:solidFill>
                <a:effectLst/>
                <a:latin typeface="Fira Code Light" panose="020B0809050000020004" pitchFamily="49" charset="0"/>
                <a:ea typeface="Fira Code Light" panose="020B0809050000020004" pitchFamily="49" charset="0"/>
              </a:rPr>
              <a:t>C++11</a:t>
            </a:r>
            <a:r>
              <a:rPr lang="zh-CN" altLang="en-US" sz="1600" b="0" dirty="0">
                <a:solidFill>
                  <a:srgbClr val="333333"/>
                </a:solidFill>
                <a:effectLst/>
                <a:latin typeface="Fira Code Light" panose="020B0809050000020004" pitchFamily="49" charset="0"/>
                <a:ea typeface="等线" panose="02010600030101010101" pitchFamily="2" charset="-122"/>
              </a:rPr>
              <a:t>及以后的标准保证了其初始化是线程安全的。</a:t>
            </a:r>
          </a:p>
        </p:txBody>
      </p:sp>
      <p:sp>
        <p:nvSpPr>
          <p:cNvPr id="7" name="文本框 6">
            <a:extLst>
              <a:ext uri="{FF2B5EF4-FFF2-40B4-BE49-F238E27FC236}">
                <a16:creationId xmlns:a16="http://schemas.microsoft.com/office/drawing/2014/main" id="{9305C3BC-84AD-478B-94EB-D6E371DBB85F}"/>
              </a:ext>
            </a:extLst>
          </p:cNvPr>
          <p:cNvSpPr txBox="1"/>
          <p:nvPr/>
        </p:nvSpPr>
        <p:spPr>
          <a:xfrm>
            <a:off x="731839" y="2998901"/>
            <a:ext cx="4672116" cy="1167884"/>
          </a:xfrm>
          <a:prstGeom prst="rect">
            <a:avLst/>
          </a:prstGeom>
          <a:noFill/>
        </p:spPr>
        <p:txBody>
          <a:bodyPr wrap="square">
            <a:spAutoFit/>
          </a:bodyPr>
          <a:lstStyle/>
          <a:p>
            <a:pPr marL="0" indent="0">
              <a:lnSpc>
                <a:spcPct val="150000"/>
              </a:lnSpc>
              <a:buNone/>
            </a:pPr>
            <a:r>
              <a:rPr lang="en-US" altLang="zh-CN" sz="1600" b="1" dirty="0">
                <a:solidFill>
                  <a:srgbClr val="333333"/>
                </a:solidFill>
                <a:effectLst/>
                <a:latin typeface="Fira Code Light" panose="020B0809050000020004" pitchFamily="49" charset="0"/>
                <a:ea typeface="Fira Code Light" panose="020B0809050000020004" pitchFamily="49" charset="0"/>
              </a:rPr>
              <a:t>2. </a:t>
            </a:r>
            <a:r>
              <a:rPr lang="zh-CN" altLang="en-US" sz="1600" b="1" dirty="0">
                <a:solidFill>
                  <a:srgbClr val="333333"/>
                </a:solidFill>
                <a:effectLst/>
                <a:latin typeface="Fira Code Light" panose="020B0809050000020004" pitchFamily="49" charset="0"/>
                <a:ea typeface="等线" panose="02010600030101010101" pitchFamily="2" charset="-122"/>
              </a:rPr>
              <a:t>懒加载：</a:t>
            </a:r>
            <a:r>
              <a:rPr lang="zh-CN" altLang="en-US" sz="1600" b="0" dirty="0">
                <a:solidFill>
                  <a:srgbClr val="333333"/>
                </a:solidFill>
                <a:effectLst/>
                <a:latin typeface="Fira Code Light" panose="020B0809050000020004" pitchFamily="49" charset="0"/>
                <a:ea typeface="等线" panose="02010600030101010101" pitchFamily="2" charset="-122"/>
              </a:rPr>
              <a:t>实例只有在第一次调用</a:t>
            </a:r>
            <a:r>
              <a:rPr lang="en-US" altLang="zh-CN" sz="1600" b="0" dirty="0">
                <a:solidFill>
                  <a:srgbClr val="333333"/>
                </a:solidFill>
                <a:effectLst/>
                <a:latin typeface="Fira Code Light" panose="020B0809050000020004" pitchFamily="49" charset="0"/>
                <a:ea typeface="Fira Code Light" panose="020B0809050000020004" pitchFamily="49" charset="0"/>
              </a:rPr>
              <a:t>Instance()</a:t>
            </a:r>
            <a:r>
              <a:rPr lang="zh-CN" altLang="en-US" sz="1600" b="0" dirty="0">
                <a:solidFill>
                  <a:srgbClr val="333333"/>
                </a:solidFill>
                <a:effectLst/>
                <a:latin typeface="Fira Code Light" panose="020B0809050000020004" pitchFamily="49" charset="0"/>
                <a:ea typeface="等线" panose="02010600030101010101" pitchFamily="2" charset="-122"/>
              </a:rPr>
              <a:t>方法时才会被创建，这样可以避免不必要的资源消耗。</a:t>
            </a:r>
          </a:p>
        </p:txBody>
      </p:sp>
      <p:sp>
        <p:nvSpPr>
          <p:cNvPr id="9" name="文本框 8">
            <a:extLst>
              <a:ext uri="{FF2B5EF4-FFF2-40B4-BE49-F238E27FC236}">
                <a16:creationId xmlns:a16="http://schemas.microsoft.com/office/drawing/2014/main" id="{70361450-628A-4DF6-94B3-211600D179DD}"/>
              </a:ext>
            </a:extLst>
          </p:cNvPr>
          <p:cNvSpPr txBox="1"/>
          <p:nvPr/>
        </p:nvSpPr>
        <p:spPr>
          <a:xfrm>
            <a:off x="731839" y="4134536"/>
            <a:ext cx="4672117" cy="1167884"/>
          </a:xfrm>
          <a:prstGeom prst="rect">
            <a:avLst/>
          </a:prstGeom>
          <a:noFill/>
        </p:spPr>
        <p:txBody>
          <a:bodyPr wrap="square">
            <a:spAutoFit/>
          </a:bodyPr>
          <a:lstStyle/>
          <a:p>
            <a:pPr marL="0" indent="0">
              <a:lnSpc>
                <a:spcPct val="150000"/>
              </a:lnSpc>
              <a:buNone/>
            </a:pPr>
            <a:r>
              <a:rPr lang="en-US" altLang="zh-CN" sz="1600" b="1" dirty="0">
                <a:solidFill>
                  <a:srgbClr val="333333"/>
                </a:solidFill>
                <a:latin typeface="Fira Code Light" panose="020B0809050000020004" pitchFamily="49" charset="0"/>
                <a:ea typeface="等线" panose="02010600030101010101" pitchFamily="2" charset="-122"/>
              </a:rPr>
              <a:t>3. </a:t>
            </a:r>
            <a:r>
              <a:rPr lang="zh-CN" altLang="en-US" sz="1600" b="1" dirty="0">
                <a:solidFill>
                  <a:srgbClr val="333333"/>
                </a:solidFill>
                <a:latin typeface="Fira Code Light" panose="020B0809050000020004" pitchFamily="49" charset="0"/>
                <a:ea typeface="等线" panose="02010600030101010101" pitchFamily="2" charset="-122"/>
              </a:rPr>
              <a:t>防止拷贝和赋值：</a:t>
            </a:r>
            <a:r>
              <a:rPr lang="zh-CN" altLang="en-US" sz="1600" dirty="0">
                <a:solidFill>
                  <a:srgbClr val="333333"/>
                </a:solidFill>
                <a:latin typeface="Fira Code Light" panose="020B0809050000020004" pitchFamily="49" charset="0"/>
                <a:ea typeface="等线" panose="02010600030101010101" pitchFamily="2" charset="-122"/>
                <a:cs typeface="Huawei Sans" panose="020C0503030203020204" pitchFamily="34" charset="0"/>
              </a:rPr>
              <a:t>通过删除拷贝构造函数和赋值运算符，确保了单例对象不能被复制或赋值，从而保证了单例的唯一性。</a:t>
            </a:r>
          </a:p>
        </p:txBody>
      </p:sp>
      <p:sp>
        <p:nvSpPr>
          <p:cNvPr id="11" name="文本框 10">
            <a:extLst>
              <a:ext uri="{FF2B5EF4-FFF2-40B4-BE49-F238E27FC236}">
                <a16:creationId xmlns:a16="http://schemas.microsoft.com/office/drawing/2014/main" id="{470A82C0-F85B-4B8A-BFA6-FCCD8BF4F2DB}"/>
              </a:ext>
            </a:extLst>
          </p:cNvPr>
          <p:cNvSpPr txBox="1"/>
          <p:nvPr/>
        </p:nvSpPr>
        <p:spPr>
          <a:xfrm>
            <a:off x="731838" y="5302420"/>
            <a:ext cx="4672116" cy="798552"/>
          </a:xfrm>
          <a:prstGeom prst="rect">
            <a:avLst/>
          </a:prstGeom>
          <a:noFill/>
        </p:spPr>
        <p:txBody>
          <a:bodyPr wrap="square">
            <a:spAutoFit/>
          </a:bodyPr>
          <a:lstStyle/>
          <a:p>
            <a:pPr>
              <a:lnSpc>
                <a:spcPct val="150000"/>
              </a:lnSpc>
            </a:pPr>
            <a:r>
              <a:rPr lang="en-US" altLang="zh-CN" sz="1600" b="1" dirty="0">
                <a:solidFill>
                  <a:srgbClr val="C00000"/>
                </a:solidFill>
                <a:latin typeface="Fira Code Light" panose="020B0809050000020004" pitchFamily="49" charset="0"/>
                <a:ea typeface="Fira Code Light" panose="020B0809050000020004" pitchFamily="49" charset="0"/>
                <a:cs typeface="Huawei Sans" panose="020C0503030203020204" pitchFamily="34" charset="0"/>
              </a:rPr>
              <a:t>4. </a:t>
            </a:r>
            <a:r>
              <a:rPr lang="zh-CN" altLang="en-US" sz="1600" b="1" dirty="0">
                <a:solidFill>
                  <a:srgbClr val="C00000"/>
                </a:solidFill>
                <a:latin typeface="Fira Code Light" panose="020B0809050000020004" pitchFamily="49" charset="0"/>
                <a:ea typeface="等线" panose="02010600030101010101" pitchFamily="2" charset="-122"/>
                <a:cs typeface="Huawei Sans" panose="020C0503030203020204" pitchFamily="34" charset="0"/>
              </a:rPr>
              <a:t>泛型支持：</a:t>
            </a:r>
            <a:r>
              <a:rPr lang="zh-CN" altLang="en-US" sz="1600" dirty="0">
                <a:solidFill>
                  <a:srgbClr val="333333"/>
                </a:solidFill>
                <a:latin typeface="Fira Code Light" panose="020B0809050000020004" pitchFamily="49" charset="0"/>
                <a:ea typeface="等线" panose="02010600030101010101" pitchFamily="2" charset="-122"/>
                <a:cs typeface="Huawei Sans" panose="020C0503030203020204" pitchFamily="34" charset="0"/>
              </a:rPr>
              <a:t>使用模板类可以使单例模式适用于不同类型，而不需要为每种类型单独实现单例模式。</a:t>
            </a:r>
            <a:endParaRPr lang="en-US" altLang="zh-CN" sz="1600" dirty="0">
              <a:solidFill>
                <a:srgbClr val="333333"/>
              </a:solidFill>
              <a:latin typeface="Fira Code Light" panose="020B0809050000020004" pitchFamily="49" charset="0"/>
              <a:ea typeface="等线" panose="02010600030101010101" pitchFamily="2" charset="-122"/>
              <a:cs typeface="Huawei Sans" panose="020C0503030203020204" pitchFamily="34" charset="0"/>
            </a:endParaRPr>
          </a:p>
        </p:txBody>
      </p:sp>
      <p:sp>
        <p:nvSpPr>
          <p:cNvPr id="6" name="圆角矩形 13">
            <a:extLst>
              <a:ext uri="{FF2B5EF4-FFF2-40B4-BE49-F238E27FC236}">
                <a16:creationId xmlns:a16="http://schemas.microsoft.com/office/drawing/2014/main" id="{14237406-A71D-8101-E294-D2BFEBDC13EB}"/>
              </a:ext>
            </a:extLst>
          </p:cNvPr>
          <p:cNvSpPr/>
          <p:nvPr/>
        </p:nvSpPr>
        <p:spPr bwMode="auto">
          <a:xfrm>
            <a:off x="6095999" y="1712111"/>
            <a:ext cx="2446421" cy="45357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圆角矩形 13">
            <a:extLst>
              <a:ext uri="{FF2B5EF4-FFF2-40B4-BE49-F238E27FC236}">
                <a16:creationId xmlns:a16="http://schemas.microsoft.com/office/drawing/2014/main" id="{3F973C2D-C6A5-9823-01AD-56C2DB2E132C}"/>
              </a:ext>
            </a:extLst>
          </p:cNvPr>
          <p:cNvSpPr/>
          <p:nvPr/>
        </p:nvSpPr>
        <p:spPr bwMode="auto">
          <a:xfrm>
            <a:off x="6513094" y="2533694"/>
            <a:ext cx="3509211" cy="137657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圆角矩形 13">
            <a:extLst>
              <a:ext uri="{FF2B5EF4-FFF2-40B4-BE49-F238E27FC236}">
                <a16:creationId xmlns:a16="http://schemas.microsoft.com/office/drawing/2014/main" id="{5F3AB3F6-CFA3-9D88-D7F8-430A8CC9BEC5}"/>
              </a:ext>
            </a:extLst>
          </p:cNvPr>
          <p:cNvSpPr/>
          <p:nvPr/>
        </p:nvSpPr>
        <p:spPr bwMode="auto">
          <a:xfrm>
            <a:off x="6513093" y="4004007"/>
            <a:ext cx="4933149" cy="85617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1729E8F4-05B9-13CC-1216-7D106C58337F}"/>
              </a:ext>
            </a:extLst>
          </p:cNvPr>
          <p:cNvSpPr/>
          <p:nvPr/>
        </p:nvSpPr>
        <p:spPr>
          <a:xfrm>
            <a:off x="8163224" y="948489"/>
            <a:ext cx="1226970" cy="611222"/>
          </a:xfrm>
          <a:prstGeom prst="wedgeRectCallout">
            <a:avLst>
              <a:gd name="adj1" fmla="val -38347"/>
              <a:gd name="adj2" fmla="val 9187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泛型支持</a:t>
            </a:r>
          </a:p>
        </p:txBody>
      </p:sp>
      <p:sp>
        <p:nvSpPr>
          <p:cNvPr id="17" name="对话气泡: 矩形 16">
            <a:extLst>
              <a:ext uri="{FF2B5EF4-FFF2-40B4-BE49-F238E27FC236}">
                <a16:creationId xmlns:a16="http://schemas.microsoft.com/office/drawing/2014/main" id="{A9972B41-F0C3-39D4-2722-731FE1B6D732}"/>
              </a:ext>
            </a:extLst>
          </p:cNvPr>
          <p:cNvSpPr/>
          <p:nvPr/>
        </p:nvSpPr>
        <p:spPr>
          <a:xfrm>
            <a:off x="10237744" y="3270502"/>
            <a:ext cx="993059" cy="611222"/>
          </a:xfrm>
          <a:prstGeom prst="wedgeRectCallout">
            <a:avLst>
              <a:gd name="adj1" fmla="val -84387"/>
              <a:gd name="adj2" fmla="val 2298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单体类</a:t>
            </a:r>
          </a:p>
        </p:txBody>
      </p:sp>
      <p:sp>
        <p:nvSpPr>
          <p:cNvPr id="4" name="对话气泡: 矩形 3">
            <a:extLst>
              <a:ext uri="{FF2B5EF4-FFF2-40B4-BE49-F238E27FC236}">
                <a16:creationId xmlns:a16="http://schemas.microsoft.com/office/drawing/2014/main" id="{F75F6989-E98D-A984-8333-66B4760DFAEF}"/>
              </a:ext>
            </a:extLst>
          </p:cNvPr>
          <p:cNvSpPr/>
          <p:nvPr/>
        </p:nvSpPr>
        <p:spPr>
          <a:xfrm>
            <a:off x="3067896" y="6194636"/>
            <a:ext cx="4812145" cy="611222"/>
          </a:xfrm>
          <a:prstGeom prst="wedgeRectCallout">
            <a:avLst>
              <a:gd name="adj1" fmla="val -48932"/>
              <a:gd name="adj2" fmla="val 2298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请首先创建</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src/Singleton.hpp,</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代码自己输入一遍，加深理解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500" fill="hold"/>
                                        <p:tgtEl>
                                          <p:spTgt spid="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p:cTn id="14" dur="500" fill="hold"/>
                                        <p:tgtEl>
                                          <p:spTgt spid="2">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
                                            <p:txEl>
                                              <p:pRg st="1" end="1"/>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randombar(horizont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effectLst/>
                <a:latin typeface="Fira Code Light" panose="020B0809050000020004" pitchFamily="49" charset="0"/>
                <a:ea typeface="等线" panose="02010600030101010101" pitchFamily="2" charset="-122"/>
              </a:rPr>
              <a:t>统一接口：单体工厂类</a:t>
            </a:r>
            <a:r>
              <a:rPr lang="en-US" altLang="zh-CN" b="1" dirty="0">
                <a:effectLst/>
                <a:latin typeface="Fira Code Light" panose="020B0809050000020004" pitchFamily="49" charset="0"/>
                <a:ea typeface="Fira Code Light" panose="020B0809050000020004" pitchFamily="49" charset="0"/>
              </a:rPr>
              <a:t>-</a:t>
            </a:r>
            <a:r>
              <a:rPr lang="en-US" altLang="zh-CN" b="1" dirty="0" err="1">
                <a:effectLst/>
                <a:latin typeface="Fira Code Light" panose="020B0809050000020004" pitchFamily="49" charset="0"/>
                <a:ea typeface="Fira Code Light" panose="020B0809050000020004" pitchFamily="49" charset="0"/>
              </a:rPr>
              <a:t>CmderFactory</a:t>
            </a:r>
            <a:endParaRPr lang="en-US" altLang="zh-CN" b="1" dirty="0">
              <a:effectLst/>
              <a:latin typeface="Fira Code Light" panose="020B0809050000020004" pitchFamily="49" charset="0"/>
              <a:ea typeface="Fira Code Light" panose="020B0809050000020004" pitchFamily="49" charset="0"/>
            </a:endParaRPr>
          </a:p>
        </p:txBody>
      </p:sp>
      <p:sp>
        <p:nvSpPr>
          <p:cNvPr id="2" name="文本占位符 1">
            <a:extLst>
              <a:ext uri="{FF2B5EF4-FFF2-40B4-BE49-F238E27FC236}">
                <a16:creationId xmlns:a16="http://schemas.microsoft.com/office/drawing/2014/main" id="{130E0709-A0B1-4245-B9CB-BF6491A80FBC}"/>
              </a:ext>
            </a:extLst>
          </p:cNvPr>
          <p:cNvSpPr>
            <a:spLocks noGrp="1"/>
          </p:cNvSpPr>
          <p:nvPr>
            <p:ph type="body" sz="quarter" idx="10"/>
          </p:nvPr>
        </p:nvSpPr>
        <p:spPr>
          <a:xfrm>
            <a:off x="635584" y="933450"/>
            <a:ext cx="11010983" cy="4879805"/>
          </a:xfrm>
        </p:spPr>
        <p:txBody>
          <a:bodyPr/>
          <a:lstStyle/>
          <a:p>
            <a:pPr marL="0" indent="0">
              <a:buNone/>
            </a:pPr>
            <a:r>
              <a:rPr lang="zh-CN" altLang="en-US" sz="2200" dirty="0">
                <a:latin typeface="Fira Code Light" panose="020B0809050000020004" pitchFamily="49" charset="0"/>
                <a:ea typeface="等线" panose="02010600030101010101" pitchFamily="2" charset="-122"/>
              </a:rPr>
              <a:t>创建</a:t>
            </a:r>
            <a:r>
              <a:rPr lang="en-US" altLang="zh-CN" sz="2200" b="0" dirty="0" err="1">
                <a:effectLst/>
                <a:latin typeface="Fira Code Light" panose="020B0809050000020004" pitchFamily="49" charset="0"/>
                <a:ea typeface="Fira Code Light" panose="020B0809050000020004" pitchFamily="49" charset="0"/>
              </a:rPr>
              <a:t>src</a:t>
            </a:r>
            <a:r>
              <a:rPr lang="en-US" altLang="zh-CN" sz="2200" b="0" dirty="0">
                <a:effectLst/>
                <a:latin typeface="Fira Code Light" panose="020B0809050000020004" pitchFamily="49" charset="0"/>
                <a:ea typeface="Fira Code Light" panose="020B0809050000020004" pitchFamily="49" charset="0"/>
              </a:rPr>
              <a:t>/</a:t>
            </a:r>
            <a:r>
              <a:rPr lang="en-US" altLang="zh-CN" sz="2200" dirty="0">
                <a:effectLst/>
                <a:latin typeface="Fira Code Light" panose="020B0809050000020004" pitchFamily="49" charset="0"/>
                <a:ea typeface="Fira Code Light" panose="020B0809050000020004" pitchFamily="49" charset="0"/>
              </a:rPr>
              <a:t>CmderFactory.hpp</a:t>
            </a:r>
            <a:r>
              <a:rPr lang="zh-CN" altLang="en-US" sz="2200" dirty="0">
                <a:latin typeface="Fira Code Light" panose="020B0809050000020004" pitchFamily="49" charset="0"/>
                <a:ea typeface="等线" panose="02010600030101010101" pitchFamily="2" charset="-122"/>
              </a:rPr>
              <a:t>，请自行实现</a:t>
            </a:r>
            <a:r>
              <a:rPr lang="en-US" altLang="zh-CN" sz="2200" dirty="0" err="1">
                <a:latin typeface="Fira Code Light" panose="020B0809050000020004" pitchFamily="49" charset="0"/>
                <a:ea typeface="等线" panose="02010600030101010101" pitchFamily="2" charset="-122"/>
              </a:rPr>
              <a:t>src</a:t>
            </a:r>
            <a:r>
              <a:rPr lang="en-US" altLang="zh-CN" sz="2200" dirty="0">
                <a:latin typeface="Fira Code Light" panose="020B0809050000020004" pitchFamily="49" charset="0"/>
                <a:ea typeface="等线" panose="02010600030101010101" pitchFamily="2" charset="-122"/>
              </a:rPr>
              <a:t>/CmdFactory.cpp</a:t>
            </a:r>
            <a:r>
              <a:rPr lang="zh-CN" altLang="en-US" sz="2200" dirty="0">
                <a:latin typeface="Fira Code Light" panose="020B0809050000020004" pitchFamily="49" charset="0"/>
                <a:ea typeface="等线" panose="02010600030101010101" pitchFamily="2" charset="-122"/>
              </a:rPr>
              <a:t>，提示：                    </a:t>
            </a:r>
            <a:r>
              <a:rPr lang="en-US" altLang="zh-CN" sz="2200" dirty="0">
                <a:latin typeface="Fira Code Light" panose="020B0809050000020004" pitchFamily="49" charset="0"/>
                <a:ea typeface="等线" panose="02010600030101010101" pitchFamily="2" charset="-122"/>
              </a:rPr>
              <a:t>									std::list</a:t>
            </a:r>
            <a:r>
              <a:rPr lang="zh-CN" altLang="en-US" sz="2200" dirty="0">
                <a:latin typeface="Fira Code Light" panose="020B0809050000020004" pitchFamily="49" charset="0"/>
                <a:ea typeface="等线" panose="02010600030101010101" pitchFamily="2" charset="-122"/>
              </a:rPr>
              <a:t>类型使</a:t>
            </a:r>
            <a:r>
              <a:rPr lang="en-US" altLang="zh-CN" sz="2200" dirty="0">
                <a:latin typeface="Fira Code Light" panose="020B0809050000020004" pitchFamily="49" charset="0"/>
                <a:ea typeface="等线" panose="02010600030101010101" pitchFamily="2" charset="-122"/>
              </a:rPr>
              <a:t>									</a:t>
            </a:r>
            <a:r>
              <a:rPr lang="zh-CN" altLang="en-US" sz="2200" dirty="0">
                <a:latin typeface="Fira Code Light" panose="020B0809050000020004" pitchFamily="49" charset="0"/>
                <a:ea typeface="等线" panose="02010600030101010101" pitchFamily="2" charset="-122"/>
              </a:rPr>
              <a:t>用</a:t>
            </a:r>
            <a:r>
              <a:rPr lang="en-US" altLang="zh-CN" sz="2200" dirty="0" err="1">
                <a:latin typeface="Fira Code Light" panose="020B0809050000020004" pitchFamily="49" charset="0"/>
                <a:ea typeface="等线" panose="02010600030101010101" pitchFamily="2" charset="-122"/>
              </a:rPr>
              <a:t>push_back</a:t>
            </a:r>
            <a:r>
              <a:rPr lang="zh-CN" altLang="en-US" sz="2200" dirty="0">
                <a:latin typeface="Fira Code Light" panose="020B0809050000020004" pitchFamily="49" charset="0"/>
                <a:ea typeface="等线" panose="02010600030101010101" pitchFamily="2" charset="-122"/>
              </a:rPr>
              <a:t>函数</a:t>
            </a:r>
            <a:r>
              <a:rPr lang="en-US" altLang="zh-CN" sz="2200" dirty="0">
                <a:latin typeface="Fira Code Light" panose="020B0809050000020004" pitchFamily="49" charset="0"/>
                <a:ea typeface="等线" panose="02010600030101010101" pitchFamily="2" charset="-122"/>
              </a:rPr>
              <a:t>									</a:t>
            </a:r>
            <a:r>
              <a:rPr lang="zh-CN" altLang="en-US" sz="2200" dirty="0">
                <a:latin typeface="Fira Code Light" panose="020B0809050000020004" pitchFamily="49" charset="0"/>
                <a:ea typeface="等线" panose="02010600030101010101" pitchFamily="2" charset="-122"/>
              </a:rPr>
              <a:t>添加元素</a:t>
            </a:r>
            <a:endParaRPr lang="en-US" altLang="zh-CN" sz="2200" dirty="0">
              <a:latin typeface="Fira Code Light" panose="020B0809050000020004" pitchFamily="49" charset="0"/>
              <a:ea typeface="等线" panose="02010600030101010101" pitchFamily="2" charset="-122"/>
            </a:endParaRPr>
          </a:p>
          <a:p>
            <a:pPr marL="0" indent="0">
              <a:buNone/>
            </a:pPr>
            <a:endParaRPr lang="en-US" altLang="zh-CN" sz="2200" dirty="0">
              <a:latin typeface="Fira Code Light" panose="020B0809050000020004" pitchFamily="49" charset="0"/>
              <a:ea typeface="等线" panose="02010600030101010101" pitchFamily="2" charset="-122"/>
            </a:endParaRPr>
          </a:p>
          <a:p>
            <a:pPr marL="0" indent="0">
              <a:buNone/>
            </a:pPr>
            <a:endParaRPr lang="en-US" altLang="zh-CN" sz="2200" dirty="0">
              <a:latin typeface="Fira Code Light" panose="020B0809050000020004" pitchFamily="49" charset="0"/>
              <a:ea typeface="等线" panose="02010600030101010101" pitchFamily="2" charset="-122"/>
            </a:endParaRPr>
          </a:p>
        </p:txBody>
      </p:sp>
      <p:pic>
        <p:nvPicPr>
          <p:cNvPr id="6" name="图片 5">
            <a:extLst>
              <a:ext uri="{FF2B5EF4-FFF2-40B4-BE49-F238E27FC236}">
                <a16:creationId xmlns:a16="http://schemas.microsoft.com/office/drawing/2014/main" id="{E71E37A3-09A0-3067-F324-21B7F4288A9D}"/>
              </a:ext>
            </a:extLst>
          </p:cNvPr>
          <p:cNvPicPr>
            <a:picLocks noChangeAspect="1"/>
          </p:cNvPicPr>
          <p:nvPr/>
        </p:nvPicPr>
        <p:blipFill>
          <a:blip r:embed="rId3"/>
          <a:stretch>
            <a:fillRect/>
          </a:stretch>
        </p:blipFill>
        <p:spPr>
          <a:xfrm>
            <a:off x="731836" y="1580187"/>
            <a:ext cx="8067468" cy="4673933"/>
          </a:xfrm>
          <a:prstGeom prst="rect">
            <a:avLst/>
          </a:prstGeom>
        </p:spPr>
      </p:pic>
      <p:sp>
        <p:nvSpPr>
          <p:cNvPr id="9" name="圆角矩形 13">
            <a:extLst>
              <a:ext uri="{FF2B5EF4-FFF2-40B4-BE49-F238E27FC236}">
                <a16:creationId xmlns:a16="http://schemas.microsoft.com/office/drawing/2014/main" id="{CFEE51E8-6F67-DEF3-AA60-143AC8C854CE}"/>
              </a:ext>
            </a:extLst>
          </p:cNvPr>
          <p:cNvSpPr/>
          <p:nvPr/>
        </p:nvSpPr>
        <p:spPr bwMode="auto">
          <a:xfrm>
            <a:off x="1256359" y="3276995"/>
            <a:ext cx="3724715" cy="8378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对话气泡: 矩形 9">
            <a:extLst>
              <a:ext uri="{FF2B5EF4-FFF2-40B4-BE49-F238E27FC236}">
                <a16:creationId xmlns:a16="http://schemas.microsoft.com/office/drawing/2014/main" id="{E55B357D-CDCA-11C3-8D5A-62D6558B297E}"/>
              </a:ext>
            </a:extLst>
          </p:cNvPr>
          <p:cNvSpPr/>
          <p:nvPr/>
        </p:nvSpPr>
        <p:spPr>
          <a:xfrm>
            <a:off x="3409245" y="2053577"/>
            <a:ext cx="4812145" cy="611222"/>
          </a:xfrm>
          <a:prstGeom prst="wedgeRectCallout">
            <a:avLst>
              <a:gd name="adj1" fmla="val -36189"/>
              <a:gd name="adj2" fmla="val 14266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删除构造和赋值函数，防止生成多个实例</a:t>
            </a:r>
          </a:p>
        </p:txBody>
      </p:sp>
      <p:sp>
        <p:nvSpPr>
          <p:cNvPr id="4" name="对话气泡: 矩形 3">
            <a:extLst>
              <a:ext uri="{FF2B5EF4-FFF2-40B4-BE49-F238E27FC236}">
                <a16:creationId xmlns:a16="http://schemas.microsoft.com/office/drawing/2014/main" id="{29E53BA0-4C6B-D353-6713-B95252BAA9CC}"/>
              </a:ext>
            </a:extLst>
          </p:cNvPr>
          <p:cNvSpPr/>
          <p:nvPr/>
        </p:nvSpPr>
        <p:spPr>
          <a:xfrm>
            <a:off x="5568864" y="5219955"/>
            <a:ext cx="4812145" cy="837806"/>
          </a:xfrm>
          <a:prstGeom prst="wedgeRectCallout">
            <a:avLst>
              <a:gd name="adj1" fmla="val 3437"/>
              <a:gd name="adj2" fmla="val -14136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需要在</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GetCmders</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里面首先构造</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std::list</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对象，然后遍历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cmdermap</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里面每个键值对，得到其中命令对象，加到</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std::list</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对象</a:t>
            </a:r>
          </a:p>
        </p:txBody>
      </p:sp>
    </p:spTree>
    <p:extLst>
      <p:ext uri="{BB962C8B-B14F-4D97-AF65-F5344CB8AC3E}">
        <p14:creationId xmlns:p14="http://schemas.microsoft.com/office/powerpoint/2010/main" val="125974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effectLst/>
                <a:latin typeface="Fira Code Light" panose="020B0809050000020004" pitchFamily="49" charset="0"/>
                <a:ea typeface="等线" panose="02010600030101010101" pitchFamily="2" charset="-122"/>
              </a:rPr>
              <a:t>统一接口</a:t>
            </a:r>
            <a:endParaRPr lang="en-US" altLang="zh-CN" b="1" dirty="0">
              <a:effectLst/>
              <a:latin typeface="Fira Code Light" panose="020B0809050000020004" pitchFamily="49" charset="0"/>
              <a:ea typeface="Fira Code Light" panose="020B0809050000020004" pitchFamily="49" charset="0"/>
            </a:endParaRPr>
          </a:p>
        </p:txBody>
      </p:sp>
      <p:sp>
        <p:nvSpPr>
          <p:cNvPr id="2" name="文本占位符 1">
            <a:extLst>
              <a:ext uri="{FF2B5EF4-FFF2-40B4-BE49-F238E27FC236}">
                <a16:creationId xmlns:a16="http://schemas.microsoft.com/office/drawing/2014/main" id="{AF65C065-9605-489D-8AFF-104DD4FD5CF3}"/>
              </a:ext>
            </a:extLst>
          </p:cNvPr>
          <p:cNvSpPr>
            <a:spLocks noGrp="1"/>
          </p:cNvSpPr>
          <p:nvPr>
            <p:ph type="body" sz="quarter" idx="4294967295"/>
          </p:nvPr>
        </p:nvSpPr>
        <p:spPr>
          <a:xfrm>
            <a:off x="731837" y="944563"/>
            <a:ext cx="10728325" cy="4879975"/>
          </a:xfrm>
        </p:spPr>
        <p:txBody>
          <a:bodyPr/>
          <a:lstStyle/>
          <a:p>
            <a:pPr marL="0" indent="0">
              <a:buNone/>
            </a:pPr>
            <a:r>
              <a:rPr lang="zh-CN" altLang="en-US" sz="2200" dirty="0">
                <a:latin typeface="等线" panose="02010600030101010101" pitchFamily="2" charset="-122"/>
                <a:ea typeface="等线" panose="02010600030101010101" pitchFamily="2" charset="-122"/>
              </a:rPr>
              <a:t>修改</a:t>
            </a:r>
            <a:r>
              <a:rPr lang="en-US" altLang="zh-CN" sz="2200" b="0" dirty="0" err="1">
                <a:effectLst/>
                <a:latin typeface="等线" panose="02010600030101010101" pitchFamily="2" charset="-122"/>
                <a:ea typeface="等线" panose="02010600030101010101" pitchFamily="2" charset="-122"/>
              </a:rPr>
              <a:t>src</a:t>
            </a:r>
            <a:r>
              <a:rPr lang="en-US" altLang="zh-CN" sz="2200" b="0" dirty="0">
                <a:effectLst/>
                <a:latin typeface="等线" panose="02010600030101010101" pitchFamily="2" charset="-122"/>
                <a:ea typeface="等线" panose="02010600030101010101" pitchFamily="2" charset="-122"/>
              </a:rPr>
              <a:t>/</a:t>
            </a:r>
            <a:r>
              <a:rPr lang="en-US" altLang="zh-CN" sz="2200" b="0" dirty="0">
                <a:solidFill>
                  <a:srgbClr val="333333"/>
                </a:solidFill>
                <a:effectLst/>
                <a:latin typeface="等线" panose="02010600030101010101" pitchFamily="2" charset="-122"/>
                <a:ea typeface="等线" panose="02010600030101010101" pitchFamily="2" charset="-122"/>
              </a:rPr>
              <a:t>ExecutorImpl</a:t>
            </a:r>
            <a:r>
              <a:rPr lang="en-US" altLang="zh-CN" sz="2200" dirty="0">
                <a:effectLst/>
                <a:latin typeface="等线" panose="02010600030101010101" pitchFamily="2" charset="-122"/>
                <a:ea typeface="等线" panose="02010600030101010101" pitchFamily="2" charset="-122"/>
              </a:rPr>
              <a:t>.cpp</a:t>
            </a:r>
          </a:p>
        </p:txBody>
      </p:sp>
      <p:pic>
        <p:nvPicPr>
          <p:cNvPr id="9" name="图片 8">
            <a:extLst>
              <a:ext uri="{FF2B5EF4-FFF2-40B4-BE49-F238E27FC236}">
                <a16:creationId xmlns:a16="http://schemas.microsoft.com/office/drawing/2014/main" id="{BF28715C-F10F-8D05-7607-90F9CE65F383}"/>
              </a:ext>
            </a:extLst>
          </p:cNvPr>
          <p:cNvPicPr>
            <a:picLocks noChangeAspect="1"/>
          </p:cNvPicPr>
          <p:nvPr/>
        </p:nvPicPr>
        <p:blipFill>
          <a:blip r:embed="rId3"/>
          <a:stretch>
            <a:fillRect/>
          </a:stretch>
        </p:blipFill>
        <p:spPr>
          <a:xfrm>
            <a:off x="840121" y="1610435"/>
            <a:ext cx="8015121" cy="2090611"/>
          </a:xfrm>
          <a:prstGeom prst="rect">
            <a:avLst/>
          </a:prstGeom>
        </p:spPr>
      </p:pic>
      <p:pic>
        <p:nvPicPr>
          <p:cNvPr id="11" name="图片 10">
            <a:extLst>
              <a:ext uri="{FF2B5EF4-FFF2-40B4-BE49-F238E27FC236}">
                <a16:creationId xmlns:a16="http://schemas.microsoft.com/office/drawing/2014/main" id="{AF19EED0-DF85-7B5C-857C-955A551BA03B}"/>
              </a:ext>
            </a:extLst>
          </p:cNvPr>
          <p:cNvPicPr>
            <a:picLocks noChangeAspect="1"/>
          </p:cNvPicPr>
          <p:nvPr/>
        </p:nvPicPr>
        <p:blipFill>
          <a:blip r:embed="rId4"/>
          <a:stretch>
            <a:fillRect/>
          </a:stretch>
        </p:blipFill>
        <p:spPr>
          <a:xfrm>
            <a:off x="840121" y="3978675"/>
            <a:ext cx="8015121" cy="2237554"/>
          </a:xfrm>
          <a:prstGeom prst="rect">
            <a:avLst/>
          </a:prstGeom>
        </p:spPr>
      </p:pic>
      <p:sp>
        <p:nvSpPr>
          <p:cNvPr id="12" name="圆角矩形 13">
            <a:extLst>
              <a:ext uri="{FF2B5EF4-FFF2-40B4-BE49-F238E27FC236}">
                <a16:creationId xmlns:a16="http://schemas.microsoft.com/office/drawing/2014/main" id="{C03F2CDB-A0A5-5DDD-04EB-15C8813CD7C1}"/>
              </a:ext>
            </a:extLst>
          </p:cNvPr>
          <p:cNvSpPr/>
          <p:nvPr/>
        </p:nvSpPr>
        <p:spPr bwMode="auto">
          <a:xfrm>
            <a:off x="840122" y="2792009"/>
            <a:ext cx="2035425" cy="31213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圆角矩形 13">
            <a:extLst>
              <a:ext uri="{FF2B5EF4-FFF2-40B4-BE49-F238E27FC236}">
                <a16:creationId xmlns:a16="http://schemas.microsoft.com/office/drawing/2014/main" id="{216518F7-63FA-FCAE-EFEF-3511ECB14333}"/>
              </a:ext>
            </a:extLst>
          </p:cNvPr>
          <p:cNvSpPr/>
          <p:nvPr/>
        </p:nvSpPr>
        <p:spPr bwMode="auto">
          <a:xfrm>
            <a:off x="840122" y="1810307"/>
            <a:ext cx="2649035" cy="89679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对话气泡: 矩形 15">
            <a:extLst>
              <a:ext uri="{FF2B5EF4-FFF2-40B4-BE49-F238E27FC236}">
                <a16:creationId xmlns:a16="http://schemas.microsoft.com/office/drawing/2014/main" id="{07DF8E6B-2677-53A7-FA1A-60C240490EAE}"/>
              </a:ext>
            </a:extLst>
          </p:cNvPr>
          <p:cNvSpPr/>
          <p:nvPr/>
        </p:nvSpPr>
        <p:spPr>
          <a:xfrm>
            <a:off x="3489157" y="2762393"/>
            <a:ext cx="7165565" cy="683507"/>
          </a:xfrm>
          <a:prstGeom prst="wedgeRectCallout">
            <a:avLst>
              <a:gd name="adj1" fmla="val -58683"/>
              <a:gd name="adj2" fmla="val -1910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下面使用的</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a:t>
            </a:r>
            <a:r>
              <a:rPr lang="en-US" altLang="zh-CN" sz="2000" dirty="0" err="1">
                <a:solidFill>
                  <a:schemeClr val="tx1"/>
                </a:solidFill>
                <a:latin typeface="Fira Code Light" panose="020B0809050000020004" pitchFamily="49" charset="0"/>
                <a:ea typeface="等线" panose="02010600030101010101" pitchFamily="2" charset="-122"/>
                <a:cs typeface="Huawei Sans" panose="020C0503030203020204" pitchFamily="34" charset="0"/>
              </a:rPr>
              <a:t>for_each</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函数需要引入头文件</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algorithm</a:t>
            </a:r>
            <a:endPar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p:txBody>
      </p:sp>
      <p:sp>
        <p:nvSpPr>
          <p:cNvPr id="17" name="圆角矩形 13">
            <a:extLst>
              <a:ext uri="{FF2B5EF4-FFF2-40B4-BE49-F238E27FC236}">
                <a16:creationId xmlns:a16="http://schemas.microsoft.com/office/drawing/2014/main" id="{CCF62ED6-2F0C-6C1F-668C-0ADFF8AF3D2E}"/>
              </a:ext>
            </a:extLst>
          </p:cNvPr>
          <p:cNvSpPr/>
          <p:nvPr/>
        </p:nvSpPr>
        <p:spPr bwMode="auto">
          <a:xfrm>
            <a:off x="1209090" y="4178370"/>
            <a:ext cx="7176920" cy="32966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对话气泡: 矩形 17">
            <a:extLst>
              <a:ext uri="{FF2B5EF4-FFF2-40B4-BE49-F238E27FC236}">
                <a16:creationId xmlns:a16="http://schemas.microsoft.com/office/drawing/2014/main" id="{4C52BBDC-9327-B2B8-FED3-444ABB40302B}"/>
              </a:ext>
            </a:extLst>
          </p:cNvPr>
          <p:cNvSpPr/>
          <p:nvPr/>
        </p:nvSpPr>
        <p:spPr>
          <a:xfrm>
            <a:off x="8811702" y="3556404"/>
            <a:ext cx="2818155" cy="1048978"/>
          </a:xfrm>
          <a:prstGeom prst="wedgeRectCallout">
            <a:avLst>
              <a:gd name="adj1" fmla="val -64574"/>
              <a:gd name="adj2" fmla="val 2154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使用指令工厂获取指令字符串对应的操作列表</a:t>
            </a:r>
          </a:p>
        </p:txBody>
      </p:sp>
      <p:sp>
        <p:nvSpPr>
          <p:cNvPr id="19" name="圆角矩形 13">
            <a:extLst>
              <a:ext uri="{FF2B5EF4-FFF2-40B4-BE49-F238E27FC236}">
                <a16:creationId xmlns:a16="http://schemas.microsoft.com/office/drawing/2014/main" id="{D5374A3D-2C01-03E1-4FA3-C957C633D769}"/>
              </a:ext>
            </a:extLst>
          </p:cNvPr>
          <p:cNvSpPr/>
          <p:nvPr/>
        </p:nvSpPr>
        <p:spPr bwMode="auto">
          <a:xfrm>
            <a:off x="1209089" y="4569149"/>
            <a:ext cx="7646151" cy="145508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0" name="对话气泡: 矩形 19">
            <a:extLst>
              <a:ext uri="{FF2B5EF4-FFF2-40B4-BE49-F238E27FC236}">
                <a16:creationId xmlns:a16="http://schemas.microsoft.com/office/drawing/2014/main" id="{C694E45B-2A93-2351-C761-582938C9E13B}"/>
              </a:ext>
            </a:extLst>
          </p:cNvPr>
          <p:cNvSpPr/>
          <p:nvPr/>
        </p:nvSpPr>
        <p:spPr>
          <a:xfrm>
            <a:off x="1590563" y="5872254"/>
            <a:ext cx="9643493" cy="879947"/>
          </a:xfrm>
          <a:prstGeom prst="wedgeRectCallout">
            <a:avLst>
              <a:gd name="adj1" fmla="val -16548"/>
              <a:gd name="adj2" fmla="val -10530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遍历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cmders</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执行每一步操作。对当前遍历到的元素</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，执行</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lambda</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表达式（作为参数传递给表达式）。通过将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lambda</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表达式标记为</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noexcept</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可以承诺不会抛出异常。而使用</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for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循环时抛出异常会立即终止循环。注意捕获了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this</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，为什么需要捕获</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this</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？自己思考</a:t>
            </a:r>
          </a:p>
        </p:txBody>
      </p:sp>
      <p:sp>
        <p:nvSpPr>
          <p:cNvPr id="13" name="对话气泡: 矩形 12">
            <a:extLst>
              <a:ext uri="{FF2B5EF4-FFF2-40B4-BE49-F238E27FC236}">
                <a16:creationId xmlns:a16="http://schemas.microsoft.com/office/drawing/2014/main" id="{AAF5E95C-C898-29EA-DF20-4F2F40C3986A}"/>
              </a:ext>
            </a:extLst>
          </p:cNvPr>
          <p:cNvSpPr/>
          <p:nvPr/>
        </p:nvSpPr>
        <p:spPr>
          <a:xfrm>
            <a:off x="4012141" y="1543237"/>
            <a:ext cx="5155045" cy="1048978"/>
          </a:xfrm>
          <a:prstGeom prst="wedgeRectCallout">
            <a:avLst>
              <a:gd name="adj1" fmla="val -59987"/>
              <a:gd name="adj2" fmla="val 2039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不再直接使用</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Command</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中的指令了，改用指令工厂和单例类</a:t>
            </a:r>
          </a:p>
        </p:txBody>
      </p:sp>
      <p:sp>
        <p:nvSpPr>
          <p:cNvPr id="21" name="文本框 20">
            <a:extLst>
              <a:ext uri="{FF2B5EF4-FFF2-40B4-BE49-F238E27FC236}">
                <a16:creationId xmlns:a16="http://schemas.microsoft.com/office/drawing/2014/main" id="{12F9A8C5-76A6-C2F6-9AC0-78494D70DAFC}"/>
              </a:ext>
            </a:extLst>
          </p:cNvPr>
          <p:cNvSpPr txBox="1"/>
          <p:nvPr/>
        </p:nvSpPr>
        <p:spPr>
          <a:xfrm>
            <a:off x="3260558" y="170188"/>
            <a:ext cx="8594894" cy="923330"/>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"Singleton factory </a:t>
            </a:r>
            <a:r>
              <a:rPr lang="en-US" altLang="zh-CN" b="1" dirty="0" err="1">
                <a:latin typeface="Fira Code Light" panose="020B0809050000020004" pitchFamily="49" charset="0"/>
                <a:ea typeface="Fira Code Light" panose="020B0809050000020004" pitchFamily="49" charset="0"/>
              </a:rPr>
              <a:t>proivde</a:t>
            </a:r>
            <a:r>
              <a:rPr lang="en-US" altLang="zh-CN" b="1" dirty="0">
                <a:latin typeface="Fira Code Light" panose="020B0809050000020004" pitchFamily="49" charset="0"/>
                <a:ea typeface="Fira Code Light" panose="020B0809050000020004" pitchFamily="49" charset="0"/>
              </a:rPr>
              <a:t> unified interfaces"</a:t>
            </a:r>
          </a:p>
        </p:txBody>
      </p:sp>
    </p:spTree>
    <p:extLst>
      <p:ext uri="{BB962C8B-B14F-4D97-AF65-F5344CB8AC3E}">
        <p14:creationId xmlns:p14="http://schemas.microsoft.com/office/powerpoint/2010/main" val="229140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代码分析</a:t>
            </a:r>
          </a:p>
        </p:txBody>
      </p:sp>
      <p:pic>
        <p:nvPicPr>
          <p:cNvPr id="4" name="图片 3">
            <a:extLst>
              <a:ext uri="{FF2B5EF4-FFF2-40B4-BE49-F238E27FC236}">
                <a16:creationId xmlns:a16="http://schemas.microsoft.com/office/drawing/2014/main" id="{F5EB5069-F53C-DF21-2909-80F11C58B9B8}"/>
              </a:ext>
            </a:extLst>
          </p:cNvPr>
          <p:cNvPicPr>
            <a:picLocks noChangeAspect="1"/>
          </p:cNvPicPr>
          <p:nvPr/>
        </p:nvPicPr>
        <p:blipFill>
          <a:blip r:embed="rId3"/>
          <a:stretch>
            <a:fillRect/>
          </a:stretch>
        </p:blipFill>
        <p:spPr>
          <a:xfrm>
            <a:off x="372630" y="1684183"/>
            <a:ext cx="9481233" cy="1712739"/>
          </a:xfrm>
          <a:prstGeom prst="rect">
            <a:avLst/>
          </a:prstGeom>
        </p:spPr>
      </p:pic>
      <p:pic>
        <p:nvPicPr>
          <p:cNvPr id="6" name="图片 5">
            <a:extLst>
              <a:ext uri="{FF2B5EF4-FFF2-40B4-BE49-F238E27FC236}">
                <a16:creationId xmlns:a16="http://schemas.microsoft.com/office/drawing/2014/main" id="{A13257EA-FDD9-C61F-600F-4918B918DFE6}"/>
              </a:ext>
            </a:extLst>
          </p:cNvPr>
          <p:cNvPicPr>
            <a:picLocks noChangeAspect="1"/>
          </p:cNvPicPr>
          <p:nvPr/>
        </p:nvPicPr>
        <p:blipFill>
          <a:blip r:embed="rId4"/>
          <a:stretch>
            <a:fillRect/>
          </a:stretch>
        </p:blipFill>
        <p:spPr>
          <a:xfrm>
            <a:off x="372630" y="1151057"/>
            <a:ext cx="11446740" cy="315519"/>
          </a:xfrm>
          <a:prstGeom prst="rect">
            <a:avLst/>
          </a:prstGeom>
        </p:spPr>
      </p:pic>
      <p:sp>
        <p:nvSpPr>
          <p:cNvPr id="7" name="文本占位符 1">
            <a:extLst>
              <a:ext uri="{FF2B5EF4-FFF2-40B4-BE49-F238E27FC236}">
                <a16:creationId xmlns:a16="http://schemas.microsoft.com/office/drawing/2014/main" id="{FDFA08A0-B3CE-D40F-992F-C99345715431}"/>
              </a:ext>
            </a:extLst>
          </p:cNvPr>
          <p:cNvSpPr>
            <a:spLocks noGrp="1"/>
          </p:cNvSpPr>
          <p:nvPr>
            <p:ph type="body" sz="quarter" idx="10"/>
          </p:nvPr>
        </p:nvSpPr>
        <p:spPr>
          <a:xfrm>
            <a:off x="288409" y="3429000"/>
            <a:ext cx="5993816" cy="1744817"/>
          </a:xfrm>
        </p:spPr>
        <p:txBody>
          <a:bodyPr/>
          <a:lstStyle/>
          <a:p>
            <a:pPr marL="0" indent="0">
              <a:buNone/>
            </a:pPr>
            <a:r>
              <a:rPr lang="zh-CN" altLang="en-US" sz="2200" dirty="0">
                <a:latin typeface="Fira Code Light" panose="020B0809050000020004" pitchFamily="49" charset="0"/>
                <a:ea typeface="等线" panose="02010600030101010101" pitchFamily="2" charset="-122"/>
              </a:rPr>
              <a:t>这种组合可能会降低代码的可读性和可维护性，特别是当代码中有大量类似的复杂类型时</a:t>
            </a:r>
            <a:endParaRPr lang="en-US" altLang="zh-CN" sz="2200" dirty="0">
              <a:latin typeface="Fira Code Light" panose="020B0809050000020004" pitchFamily="49" charset="0"/>
              <a:ea typeface="等线" panose="02010600030101010101" pitchFamily="2" charset="-122"/>
            </a:endParaRPr>
          </a:p>
          <a:p>
            <a:pPr marL="0" indent="0">
              <a:buNone/>
            </a:pPr>
            <a:r>
              <a:rPr lang="zh-CN" altLang="en-US" sz="2200" dirty="0">
                <a:latin typeface="Fira Code Light" panose="020B0809050000020004" pitchFamily="49" charset="0"/>
                <a:ea typeface="等线" panose="02010600030101010101" pitchFamily="2" charset="-122"/>
              </a:rPr>
              <a:t>名字太长！！</a:t>
            </a:r>
          </a:p>
          <a:p>
            <a:pPr marL="0" indent="0">
              <a:buNone/>
            </a:pPr>
            <a:endParaRPr lang="en-US" altLang="zh-CN" sz="2200" dirty="0">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2615564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E3781-A3CA-4C1E-ADBE-F13859802308}"/>
              </a:ext>
            </a:extLst>
          </p:cNvPr>
          <p:cNvSpPr>
            <a:spLocks noGrp="1"/>
          </p:cNvSpPr>
          <p:nvPr>
            <p:ph type="title"/>
          </p:nvPr>
        </p:nvSpPr>
        <p:spPr/>
        <p:txBody>
          <a:bodyPr/>
          <a:lstStyle/>
          <a:p>
            <a:r>
              <a:rPr lang="en-US" altLang="zh-CN" b="1" dirty="0">
                <a:latin typeface="Fira Code Light" panose="020B0809050000020004" pitchFamily="49" charset="0"/>
                <a:ea typeface="Fira Code Light" panose="020B0809050000020004" pitchFamily="49" charset="0"/>
              </a:rPr>
              <a:t>using</a:t>
            </a:r>
            <a:r>
              <a:rPr lang="zh-CN" altLang="en-US" b="1" dirty="0">
                <a:latin typeface="Fira Code Light" panose="020B0809050000020004" pitchFamily="49" charset="0"/>
                <a:ea typeface="等线" panose="02010600030101010101" pitchFamily="2" charset="-122"/>
              </a:rPr>
              <a:t>特性</a:t>
            </a:r>
          </a:p>
        </p:txBody>
      </p:sp>
      <p:grpSp>
        <p:nvGrpSpPr>
          <p:cNvPr id="25" name="组合 24">
            <a:extLst>
              <a:ext uri="{FF2B5EF4-FFF2-40B4-BE49-F238E27FC236}">
                <a16:creationId xmlns:a16="http://schemas.microsoft.com/office/drawing/2014/main" id="{BFAB91B8-2FB1-4B65-BC03-1B2CF9BADC40}"/>
              </a:ext>
            </a:extLst>
          </p:cNvPr>
          <p:cNvGrpSpPr/>
          <p:nvPr/>
        </p:nvGrpSpPr>
        <p:grpSpPr>
          <a:xfrm>
            <a:off x="455088" y="1147452"/>
            <a:ext cx="11321434" cy="1888516"/>
            <a:chOff x="541866" y="1825230"/>
            <a:chExt cx="11321434" cy="1888516"/>
          </a:xfrm>
        </p:grpSpPr>
        <p:sp>
          <p:nvSpPr>
            <p:cNvPr id="5" name="文本框 4">
              <a:extLst>
                <a:ext uri="{FF2B5EF4-FFF2-40B4-BE49-F238E27FC236}">
                  <a16:creationId xmlns:a16="http://schemas.microsoft.com/office/drawing/2014/main" id="{70C1D44B-01DA-44F7-81EC-58F566E2E74D}"/>
                </a:ext>
              </a:extLst>
            </p:cNvPr>
            <p:cNvSpPr txBox="1"/>
            <p:nvPr/>
          </p:nvSpPr>
          <p:spPr>
            <a:xfrm>
              <a:off x="541866" y="1825230"/>
              <a:ext cx="5439919" cy="471347"/>
            </a:xfrm>
            <a:prstGeom prst="rect">
              <a:avLst/>
            </a:prstGeom>
            <a:noFill/>
          </p:spPr>
          <p:txBody>
            <a:bodyPr wrap="square">
              <a:spAutoFit/>
            </a:bodyPr>
            <a:lstStyle/>
            <a:p>
              <a:pPr>
                <a:lnSpc>
                  <a:spcPct val="150000"/>
                </a:lnSpc>
              </a:pPr>
              <a:r>
                <a:rPr lang="en-US" altLang="zh-CN" dirty="0">
                  <a:latin typeface="Fira Code Light" panose="020B0809050000020004" pitchFamily="49" charset="0"/>
                  <a:ea typeface="Fira Code Light" panose="020B0809050000020004" pitchFamily="49" charset="0"/>
                </a:rPr>
                <a:t>1.</a:t>
              </a:r>
              <a:r>
                <a:rPr lang="zh-CN" altLang="en-US" dirty="0">
                  <a:latin typeface="Fira Code Light" panose="020B0809050000020004" pitchFamily="49" charset="0"/>
                  <a:ea typeface="等线" panose="02010600030101010101" pitchFamily="2" charset="-122"/>
                </a:rPr>
                <a:t>与typdef不同，using的语法类似于变量定义：</a:t>
              </a:r>
            </a:p>
          </p:txBody>
        </p:sp>
        <p:sp>
          <p:nvSpPr>
            <p:cNvPr id="8" name="文本框 7">
              <a:extLst>
                <a:ext uri="{FF2B5EF4-FFF2-40B4-BE49-F238E27FC236}">
                  <a16:creationId xmlns:a16="http://schemas.microsoft.com/office/drawing/2014/main" id="{5FCC9D90-C42F-48E5-B68C-92CB4C34EEFF}"/>
                </a:ext>
              </a:extLst>
            </p:cNvPr>
            <p:cNvSpPr txBox="1"/>
            <p:nvPr/>
          </p:nvSpPr>
          <p:spPr>
            <a:xfrm>
              <a:off x="654755" y="2423880"/>
              <a:ext cx="4899376" cy="1162562"/>
            </a:xfrm>
            <a:prstGeom prst="rect">
              <a:avLst/>
            </a:prstGeom>
            <a:solidFill>
              <a:schemeClr val="bg1">
                <a:lumMod val="85000"/>
              </a:schemeClr>
            </a:solidFill>
          </p:spPr>
          <p:txBody>
            <a:bodyPr wrap="square">
              <a:spAutoFit/>
            </a:bodyPr>
            <a:lstStyle/>
            <a:p>
              <a:pPr>
                <a:lnSpc>
                  <a:spcPct val="150000"/>
                </a:lnSpc>
              </a:pPr>
              <a:r>
                <a:rPr lang="en-US" altLang="zh-CN" sz="1600" b="0" dirty="0">
                  <a:solidFill>
                    <a:srgbClr val="4B69C6"/>
                  </a:solidFill>
                  <a:effectLst/>
                  <a:latin typeface="Fira Code Light" panose="020B0809050000020004" pitchFamily="49" charset="0"/>
                  <a:ea typeface="Fira Code Light" panose="020B0809050000020004" pitchFamily="49" charset="0"/>
                </a:rPr>
                <a:t>typedef</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A3E9D"/>
                  </a:solidFill>
                  <a:effectLst/>
                  <a:latin typeface="Fira Code Light" panose="020B0809050000020004" pitchFamily="49" charset="0"/>
                  <a:ea typeface="Fira Code Light" panose="020B0809050000020004" pitchFamily="49" charset="0"/>
                </a:rPr>
                <a:t>int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err="1">
                  <a:solidFill>
                    <a:srgbClr val="333333"/>
                  </a:solidFill>
                  <a:effectLst/>
                  <a:latin typeface="Fira Code Light" panose="020B0809050000020004" pitchFamily="49" charset="0"/>
                  <a:ea typeface="Fira Code Light" panose="020B0809050000020004" pitchFamily="49" charset="0"/>
                </a:rPr>
                <a:t>Dword</a:t>
              </a:r>
              <a:r>
                <a:rPr lang="en-US" altLang="zh-CN" sz="1600" b="0" dirty="0">
                  <a:solidFill>
                    <a:srgbClr val="777777"/>
                  </a:solidFill>
                  <a:effectLst/>
                  <a:latin typeface="Fira Code Light" panose="020B0809050000020004" pitchFamily="49" charset="0"/>
                  <a:ea typeface="Fira Code Light" panose="020B0809050000020004" pitchFamily="49" charset="0"/>
                </a:rPr>
                <a:t>;</a:t>
              </a:r>
            </a:p>
            <a:p>
              <a:pPr>
                <a:lnSpc>
                  <a:spcPct val="150000"/>
                </a:lnSpc>
              </a:pPr>
              <a:r>
                <a:rPr lang="en-US" altLang="zh-CN" sz="1600" b="0" dirty="0">
                  <a:solidFill>
                    <a:srgbClr val="AAAAAA"/>
                  </a:solidFill>
                  <a:effectLst/>
                  <a:latin typeface="Fira Code Light" panose="020B0809050000020004" pitchFamily="49" charset="0"/>
                  <a:ea typeface="Fira Code Light" panose="020B0809050000020004" pitchFamily="49" charset="0"/>
                </a:rPr>
                <a:t>// </a:t>
              </a:r>
              <a:r>
                <a:rPr lang="zh-CN" altLang="en-US" sz="1600" b="0" dirty="0">
                  <a:solidFill>
                    <a:srgbClr val="AAAAAA"/>
                  </a:solidFill>
                  <a:effectLst/>
                  <a:latin typeface="Fira Code Light" panose="020B0809050000020004" pitchFamily="49" charset="0"/>
                  <a:ea typeface="等线" panose="02010600030101010101" pitchFamily="2" charset="-122"/>
                </a:rPr>
                <a:t>与上一行等价</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a:p>
              <a:pPr>
                <a:lnSpc>
                  <a:spcPct val="150000"/>
                </a:lnSpc>
              </a:pPr>
              <a:r>
                <a:rPr lang="en-US" altLang="zh-CN" sz="1600" b="0" dirty="0">
                  <a:solidFill>
                    <a:srgbClr val="4B69C6"/>
                  </a:solidFill>
                  <a:effectLst/>
                  <a:latin typeface="Fira Code Light" panose="020B0809050000020004" pitchFamily="49" charset="0"/>
                  <a:ea typeface="Fira Code Light" panose="020B0809050000020004" pitchFamily="49" charset="0"/>
                </a:rPr>
                <a:t>using</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dirty="0" err="1">
                  <a:solidFill>
                    <a:srgbClr val="7A3E9D"/>
                  </a:solidFill>
                  <a:effectLst/>
                  <a:latin typeface="Fira Code Light" panose="020B0809050000020004" pitchFamily="49" charset="0"/>
                  <a:ea typeface="Fira Code Light" panose="020B0809050000020004" pitchFamily="49" charset="0"/>
                </a:rPr>
                <a:t>Dword</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A3E9D"/>
                  </a:solidFill>
                  <a:effectLst/>
                  <a:latin typeface="Fira Code Light" panose="020B0809050000020004" pitchFamily="49" charset="0"/>
                  <a:ea typeface="Fira Code Light" panose="020B0809050000020004" pitchFamily="49" charset="0"/>
                </a:rPr>
                <a:t>int</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i="1" dirty="0">
                  <a:solidFill>
                    <a:srgbClr val="AAAAAA"/>
                  </a:solidFill>
                  <a:effectLst/>
                  <a:latin typeface="Fira Code Light" panose="020B0809050000020004" pitchFamily="49" charset="0"/>
                  <a:ea typeface="Fira Code Light" panose="020B0809050000020004" pitchFamily="49" charset="0"/>
                </a:rPr>
                <a:t>  </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p:txBody>
        </p:sp>
        <p:sp>
          <p:nvSpPr>
            <p:cNvPr id="9" name="文本框 8">
              <a:extLst>
                <a:ext uri="{FF2B5EF4-FFF2-40B4-BE49-F238E27FC236}">
                  <a16:creationId xmlns:a16="http://schemas.microsoft.com/office/drawing/2014/main" id="{33E0CD99-E7E0-4554-89C4-3FCF76F75FD3}"/>
                </a:ext>
              </a:extLst>
            </p:cNvPr>
            <p:cNvSpPr txBox="1"/>
            <p:nvPr/>
          </p:nvSpPr>
          <p:spPr>
            <a:xfrm>
              <a:off x="5981785" y="1927245"/>
              <a:ext cx="5881515" cy="369332"/>
            </a:xfrm>
            <a:prstGeom prst="rect">
              <a:avLst/>
            </a:prstGeom>
            <a:noFill/>
          </p:spPr>
          <p:txBody>
            <a:bodyPr wrap="square">
              <a:spAutoFit/>
            </a:bodyPr>
            <a:lstStyle/>
            <a:p>
              <a:r>
                <a:rPr lang="en-US" altLang="zh-CN" dirty="0">
                  <a:latin typeface="Fira Code Light" panose="020B0809050000020004" pitchFamily="49" charset="0"/>
                  <a:ea typeface="Fira Code Light" panose="020B0809050000020004" pitchFamily="49" charset="0"/>
                </a:rPr>
                <a:t>2.using</a:t>
              </a:r>
              <a:r>
                <a:rPr lang="zh-CN" altLang="en-US" dirty="0">
                  <a:latin typeface="Fira Code Light" panose="020B0809050000020004" pitchFamily="49" charset="0"/>
                  <a:ea typeface="等线" panose="02010600030101010101" pitchFamily="2" charset="-122"/>
                </a:rPr>
                <a:t>定义定义函数指针类型时的语法示例：</a:t>
              </a:r>
            </a:p>
          </p:txBody>
        </p:sp>
        <p:sp>
          <p:nvSpPr>
            <p:cNvPr id="11" name="文本框 10">
              <a:extLst>
                <a:ext uri="{FF2B5EF4-FFF2-40B4-BE49-F238E27FC236}">
                  <a16:creationId xmlns:a16="http://schemas.microsoft.com/office/drawing/2014/main" id="{AB55B364-314F-4DC5-BB01-3B9C6B39AD6A}"/>
                </a:ext>
              </a:extLst>
            </p:cNvPr>
            <p:cNvSpPr txBox="1"/>
            <p:nvPr/>
          </p:nvSpPr>
          <p:spPr>
            <a:xfrm>
              <a:off x="6057712" y="2432593"/>
              <a:ext cx="5805587" cy="1077218"/>
            </a:xfrm>
            <a:prstGeom prst="rect">
              <a:avLst/>
            </a:prstGeom>
            <a:solidFill>
              <a:schemeClr val="bg1">
                <a:lumMod val="85000"/>
              </a:schemeClr>
            </a:solidFill>
          </p:spPr>
          <p:txBody>
            <a:bodyPr wrap="square">
              <a:spAutoFit/>
            </a:bodyPr>
            <a:lstStyle/>
            <a:p>
              <a:r>
                <a:rPr lang="en-US" altLang="zh-CN" sz="1600" b="0" dirty="0">
                  <a:solidFill>
                    <a:srgbClr val="4B69C6"/>
                  </a:solidFill>
                  <a:effectLst/>
                  <a:latin typeface="Fira Code Light" panose="020B0809050000020004" pitchFamily="49" charset="0"/>
                  <a:ea typeface="Fira Code Light" panose="020B0809050000020004" pitchFamily="49" charset="0"/>
                </a:rPr>
                <a:t>using</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dirty="0" err="1">
                  <a:solidFill>
                    <a:srgbClr val="7A3E9D"/>
                  </a:solidFill>
                  <a:effectLst/>
                  <a:latin typeface="Fira Code Light" panose="020B0809050000020004" pitchFamily="49" charset="0"/>
                  <a:ea typeface="Fira Code Light" panose="020B0809050000020004" pitchFamily="49" charset="0"/>
                </a:rPr>
                <a:t>Fp</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A3E9D"/>
                  </a:solidFill>
                  <a:effectLst/>
                  <a:latin typeface="Fira Code Light" panose="020B0809050000020004" pitchFamily="49" charset="0"/>
                  <a:ea typeface="Fira Code Light" panose="020B0809050000020004" pitchFamily="49" charset="0"/>
                </a:rPr>
                <a:t>void</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7A3E9D"/>
                  </a:solidFill>
                  <a:effectLst/>
                  <a:latin typeface="Fira Code Light" panose="020B0809050000020004" pitchFamily="49" charset="0"/>
                  <a:ea typeface="Fira Code Light" panose="020B0809050000020004" pitchFamily="49" charset="0"/>
                </a:rPr>
                <a:t>int</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4B69C6"/>
                  </a:solidFill>
                  <a:effectLst/>
                  <a:latin typeface="Fira Code Light" panose="020B0809050000020004" pitchFamily="49" charset="0"/>
                  <a:ea typeface="Fira Code Light" panose="020B0809050000020004" pitchFamily="49" charset="0"/>
                </a:rPr>
                <a:t>const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string</a:t>
              </a:r>
              <a:r>
                <a:rPr lang="en-US" altLang="zh-CN" sz="1600" b="0" dirty="0">
                  <a:solidFill>
                    <a:srgbClr val="777777"/>
                  </a:solidFill>
                  <a:effectLst/>
                  <a:latin typeface="Fira Code Light" panose="020B0809050000020004" pitchFamily="49" charset="0"/>
                  <a:ea typeface="Fira Code Light" panose="020B0809050000020004" pitchFamily="49" charset="0"/>
                </a:rPr>
                <a:t>&amp;);</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a:p>
              <a:br>
                <a:rPr lang="en-US" altLang="zh-CN" sz="1600" b="0" dirty="0">
                  <a:solidFill>
                    <a:srgbClr val="333333"/>
                  </a:solidFill>
                  <a:effectLst/>
                  <a:latin typeface="Fira Code Light" panose="020B0809050000020004" pitchFamily="49" charset="0"/>
                  <a:ea typeface="Fira Code Light" panose="020B0809050000020004" pitchFamily="49" charset="0"/>
                </a:rPr>
              </a:br>
              <a:r>
                <a:rPr lang="en-US" altLang="zh-CN" sz="1600" b="0" dirty="0">
                  <a:solidFill>
                    <a:srgbClr val="AAAAAA"/>
                  </a:solidFill>
                  <a:effectLst/>
                  <a:latin typeface="Fira Code Light" panose="020B0809050000020004" pitchFamily="49" charset="0"/>
                  <a:ea typeface="Fira Code Light" panose="020B0809050000020004" pitchFamily="49" charset="0"/>
                </a:rPr>
                <a:t>// </a:t>
              </a:r>
              <a:r>
                <a:rPr lang="zh-CN" altLang="en-US" sz="1600" b="0" dirty="0">
                  <a:solidFill>
                    <a:srgbClr val="AAAAAA"/>
                  </a:solidFill>
                  <a:effectLst/>
                  <a:latin typeface="Fira Code Light" panose="020B0809050000020004" pitchFamily="49" charset="0"/>
                  <a:ea typeface="等线" panose="02010600030101010101" pitchFamily="2" charset="-122"/>
                </a:rPr>
                <a:t>如果用</a:t>
              </a:r>
              <a:r>
                <a:rPr lang="en-US" altLang="zh-CN" sz="1600" b="0" dirty="0">
                  <a:solidFill>
                    <a:srgbClr val="AAAAAA"/>
                  </a:solidFill>
                  <a:effectLst/>
                  <a:latin typeface="Fira Code Light" panose="020B0809050000020004" pitchFamily="49" charset="0"/>
                  <a:ea typeface="Fira Code Light" panose="020B0809050000020004" pitchFamily="49" charset="0"/>
                </a:rPr>
                <a:t>typedef</a:t>
              </a:r>
              <a:r>
                <a:rPr lang="zh-CN" altLang="en-US" sz="1600" b="0" dirty="0">
                  <a:solidFill>
                    <a:srgbClr val="AAAAAA"/>
                  </a:solidFill>
                  <a:effectLst/>
                  <a:latin typeface="Fira Code Light" panose="020B0809050000020004" pitchFamily="49" charset="0"/>
                  <a:ea typeface="等线" panose="02010600030101010101" pitchFamily="2" charset="-122"/>
                </a:rPr>
                <a:t>，等价的定义如下：</a:t>
              </a:r>
              <a:endParaRPr lang="zh-CN" altLang="en-US" sz="1600" b="0" dirty="0">
                <a:solidFill>
                  <a:srgbClr val="333333"/>
                </a:solidFill>
                <a:effectLst/>
                <a:latin typeface="Fira Code Light" panose="020B0809050000020004" pitchFamily="49" charset="0"/>
                <a:ea typeface="等线" panose="02010600030101010101" pitchFamily="2" charset="-122"/>
              </a:endParaRPr>
            </a:p>
            <a:p>
              <a:r>
                <a:rPr lang="en-US" altLang="zh-CN" sz="1600" b="0" dirty="0">
                  <a:solidFill>
                    <a:srgbClr val="4B69C6"/>
                  </a:solidFill>
                  <a:effectLst/>
                  <a:latin typeface="Fira Code Light" panose="020B0809050000020004" pitchFamily="49" charset="0"/>
                  <a:ea typeface="Fira Code Light" panose="020B0809050000020004" pitchFamily="49" charset="0"/>
                </a:rPr>
                <a:t>typedef</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A3E9D"/>
                  </a:solidFill>
                  <a:effectLst/>
                  <a:latin typeface="Fira Code Light" panose="020B0809050000020004" pitchFamily="49" charset="0"/>
                  <a:ea typeface="Fira Code Light" panose="020B0809050000020004" pitchFamily="49" charset="0"/>
                </a:rPr>
                <a:t>void</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err="1">
                  <a:solidFill>
                    <a:srgbClr val="7A3E9D"/>
                  </a:solidFill>
                  <a:effectLst/>
                  <a:latin typeface="Fira Code Light" panose="020B0809050000020004" pitchFamily="49" charset="0"/>
                  <a:ea typeface="Fira Code Light" panose="020B0809050000020004" pitchFamily="49" charset="0"/>
                </a:rPr>
                <a:t>Fp</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7A3E9D"/>
                  </a:solidFill>
                  <a:effectLst/>
                  <a:latin typeface="Fira Code Light" panose="020B0809050000020004" pitchFamily="49" charset="0"/>
                  <a:ea typeface="Fira Code Light" panose="020B0809050000020004" pitchFamily="49" charset="0"/>
                </a:rPr>
                <a:t>int</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4B69C6"/>
                  </a:solidFill>
                  <a:effectLst/>
                  <a:latin typeface="Fira Code Light" panose="020B0809050000020004" pitchFamily="49" charset="0"/>
                  <a:ea typeface="Fira Code Light" panose="020B0809050000020004" pitchFamily="49" charset="0"/>
                </a:rPr>
                <a:t>const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a:solidFill>
                    <a:srgbClr val="7A3E9D"/>
                  </a:solidFill>
                  <a:effectLst/>
                  <a:latin typeface="Fira Code Light" panose="020B0809050000020004" pitchFamily="49" charset="0"/>
                  <a:ea typeface="Fira Code Light" panose="020B0809050000020004" pitchFamily="49" charset="0"/>
                </a:rPr>
                <a:t>string</a:t>
              </a:r>
              <a:r>
                <a:rPr lang="en-US" altLang="zh-CN" sz="1600" b="0" dirty="0">
                  <a:solidFill>
                    <a:srgbClr val="4B69C6"/>
                  </a:solidFill>
                  <a:effectLst/>
                  <a:latin typeface="Fira Code Light" panose="020B0809050000020004" pitchFamily="49" charset="0"/>
                  <a:ea typeface="Fira Code Light" panose="020B0809050000020004" pitchFamily="49" charset="0"/>
                </a:rPr>
                <a:t>&amp;</a:t>
              </a:r>
              <a:r>
                <a:rPr lang="en-US" altLang="zh-CN" sz="1600" b="0" dirty="0">
                  <a:solidFill>
                    <a:srgbClr val="777777"/>
                  </a:solidFill>
                  <a:effectLst/>
                  <a:latin typeface="Fira Code Light" panose="020B0809050000020004" pitchFamily="49" charset="0"/>
                  <a:ea typeface="Fira Code Light" panose="020B0809050000020004" pitchFamily="49" charset="0"/>
                </a:rPr>
                <a:t>);</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p:txBody>
        </p:sp>
        <p:cxnSp>
          <p:nvCxnSpPr>
            <p:cNvPr id="15" name="直接连接符 74">
              <a:extLst>
                <a:ext uri="{FF2B5EF4-FFF2-40B4-BE49-F238E27FC236}">
                  <a16:creationId xmlns:a16="http://schemas.microsoft.com/office/drawing/2014/main" id="{E68F6F7B-FDED-4A0B-97B9-279078E020E1}"/>
                </a:ext>
              </a:extLst>
            </p:cNvPr>
            <p:cNvCxnSpPr>
              <a:cxnSpLocks/>
            </p:cNvCxnSpPr>
            <p:nvPr/>
          </p:nvCxnSpPr>
          <p:spPr bwMode="auto">
            <a:xfrm>
              <a:off x="5837406" y="1825230"/>
              <a:ext cx="0" cy="1888516"/>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18" name="直接连接符 74">
              <a:extLst>
                <a:ext uri="{FF2B5EF4-FFF2-40B4-BE49-F238E27FC236}">
                  <a16:creationId xmlns:a16="http://schemas.microsoft.com/office/drawing/2014/main" id="{54727727-BD78-44C7-926C-D9F9D3A17C4D}"/>
                </a:ext>
              </a:extLst>
            </p:cNvPr>
            <p:cNvCxnSpPr>
              <a:cxnSpLocks/>
            </p:cNvCxnSpPr>
            <p:nvPr/>
          </p:nvCxnSpPr>
          <p:spPr bwMode="auto">
            <a:xfrm>
              <a:off x="541867" y="3713746"/>
              <a:ext cx="11207222"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grpSp>
      <p:grpSp>
        <p:nvGrpSpPr>
          <p:cNvPr id="26" name="组合 25">
            <a:extLst>
              <a:ext uri="{FF2B5EF4-FFF2-40B4-BE49-F238E27FC236}">
                <a16:creationId xmlns:a16="http://schemas.microsoft.com/office/drawing/2014/main" id="{3BFAA417-C37C-4FE9-AE09-8836A72F80B9}"/>
              </a:ext>
            </a:extLst>
          </p:cNvPr>
          <p:cNvGrpSpPr/>
          <p:nvPr/>
        </p:nvGrpSpPr>
        <p:grpSpPr>
          <a:xfrm>
            <a:off x="455088" y="3041776"/>
            <a:ext cx="11256700" cy="3294802"/>
            <a:chOff x="492389" y="3713746"/>
            <a:chExt cx="11256700" cy="3294802"/>
          </a:xfrm>
        </p:grpSpPr>
        <p:sp>
          <p:nvSpPr>
            <p:cNvPr id="12" name="文本框 11">
              <a:extLst>
                <a:ext uri="{FF2B5EF4-FFF2-40B4-BE49-F238E27FC236}">
                  <a16:creationId xmlns:a16="http://schemas.microsoft.com/office/drawing/2014/main" id="{DC264759-D630-4B5C-9AC1-54127B7E9E00}"/>
                </a:ext>
              </a:extLst>
            </p:cNvPr>
            <p:cNvSpPr txBox="1"/>
            <p:nvPr/>
          </p:nvSpPr>
          <p:spPr>
            <a:xfrm>
              <a:off x="541866" y="3713746"/>
              <a:ext cx="4241977" cy="471347"/>
            </a:xfrm>
            <a:prstGeom prst="rect">
              <a:avLst/>
            </a:prstGeom>
            <a:noFill/>
          </p:spPr>
          <p:txBody>
            <a:bodyPr wrap="square" rtlCol="0">
              <a:spAutoFit/>
            </a:bodyPr>
            <a:lstStyle/>
            <a:p>
              <a:pPr>
                <a:lnSpc>
                  <a:spcPct val="150000"/>
                </a:lnSpc>
              </a:pPr>
              <a:r>
                <a:rPr lang="zh-CN" altLang="en-US" b="1" dirty="0">
                  <a:latin typeface="Fira Code Light" panose="020B0809050000020004" pitchFamily="49" charset="0"/>
                  <a:ea typeface="等线" panose="02010600030101010101" pitchFamily="2" charset="-122"/>
                </a:rPr>
                <a:t>推荐用法：</a:t>
              </a:r>
              <a:endParaRPr lang="en-US" altLang="zh-CN" b="1" dirty="0">
                <a:latin typeface="Fira Code Light" panose="020B0809050000020004" pitchFamily="49" charset="0"/>
                <a:ea typeface="Fira Code Light" panose="020B0809050000020004" pitchFamily="49" charset="0"/>
              </a:endParaRPr>
            </a:p>
          </p:txBody>
        </p:sp>
        <p:sp>
          <p:nvSpPr>
            <p:cNvPr id="14" name="文本框 13">
              <a:extLst>
                <a:ext uri="{FF2B5EF4-FFF2-40B4-BE49-F238E27FC236}">
                  <a16:creationId xmlns:a16="http://schemas.microsoft.com/office/drawing/2014/main" id="{DACABA25-D6E8-4216-A1DA-7948B5ACAF7E}"/>
                </a:ext>
              </a:extLst>
            </p:cNvPr>
            <p:cNvSpPr txBox="1"/>
            <p:nvPr/>
          </p:nvSpPr>
          <p:spPr>
            <a:xfrm>
              <a:off x="541867" y="4244117"/>
              <a:ext cx="11207222" cy="1077218"/>
            </a:xfrm>
            <a:prstGeom prst="rect">
              <a:avLst/>
            </a:prstGeom>
            <a:solidFill>
              <a:schemeClr val="bg1">
                <a:lumMod val="85000"/>
              </a:schemeClr>
            </a:solidFill>
          </p:spPr>
          <p:txBody>
            <a:bodyPr wrap="square">
              <a:spAutoFit/>
            </a:bodyPr>
            <a:lstStyle/>
            <a:p>
              <a:r>
                <a:rPr lang="en-US" altLang="zh-CN" sz="1600" b="0" dirty="0">
                  <a:solidFill>
                    <a:srgbClr val="4B69C6"/>
                  </a:solidFill>
                  <a:effectLst/>
                  <a:latin typeface="Fira Code Light" panose="020B0809050000020004" pitchFamily="49" charset="0"/>
                  <a:ea typeface="Fira Code Light" panose="020B0809050000020004" pitchFamily="49" charset="0"/>
                </a:rPr>
                <a:t>typedef</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err="1">
                  <a:solidFill>
                    <a:srgbClr val="333333"/>
                  </a:solidFill>
                  <a:effectLst/>
                  <a:latin typeface="Fira Code Light" panose="020B0809050000020004" pitchFamily="49" charset="0"/>
                  <a:ea typeface="Fira Code Light" panose="020B0809050000020004" pitchFamily="49" charset="0"/>
                </a:rPr>
                <a:t>unique_ptr</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err="1">
                  <a:solidFill>
                    <a:srgbClr val="333333"/>
                  </a:solidFill>
                  <a:effectLst/>
                  <a:latin typeface="Fira Code Light" panose="020B0809050000020004" pitchFamily="49" charset="0"/>
                  <a:ea typeface="Fira Code Light" panose="020B0809050000020004" pitchFamily="49" charset="0"/>
                </a:rPr>
                <a:t>unordered_map</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string</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string</a:t>
              </a:r>
              <a:r>
                <a:rPr lang="en-US" altLang="zh-CN" sz="1600" b="0" dirty="0">
                  <a:solidFill>
                    <a:srgbClr val="777777"/>
                  </a:solidFill>
                  <a:effectLst/>
                  <a:latin typeface="Fira Code Light" panose="020B0809050000020004" pitchFamily="49" charset="0"/>
                  <a:ea typeface="Fira Code Light" panose="020B0809050000020004" pitchFamily="49" charset="0"/>
                </a:rPr>
                <a:t>&gt;&gt;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err="1">
                  <a:solidFill>
                    <a:srgbClr val="333333"/>
                  </a:solidFill>
                  <a:effectLst/>
                  <a:latin typeface="Fira Code Light" panose="020B0809050000020004" pitchFamily="49" charset="0"/>
                  <a:ea typeface="Fira Code Light" panose="020B0809050000020004" pitchFamily="49" charset="0"/>
                </a:rPr>
                <a:t>UPtrMapSS</a:t>
              </a:r>
              <a:r>
                <a:rPr lang="en-US" altLang="zh-CN" sz="1600" b="0" dirty="0">
                  <a:solidFill>
                    <a:srgbClr val="777777"/>
                  </a:solidFill>
                  <a:effectLst/>
                  <a:latin typeface="Fira Code Light" panose="020B0809050000020004" pitchFamily="49" charset="0"/>
                  <a:ea typeface="Fira Code Light" panose="020B0809050000020004" pitchFamily="49" charset="0"/>
                </a:rPr>
                <a:t>;</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a:p>
              <a:br>
                <a:rPr lang="en-US" altLang="zh-CN" sz="1600" b="0" dirty="0">
                  <a:solidFill>
                    <a:srgbClr val="333333"/>
                  </a:solidFill>
                  <a:effectLst/>
                  <a:latin typeface="Fira Code Light" panose="020B0809050000020004" pitchFamily="49" charset="0"/>
                  <a:ea typeface="Fira Code Light" panose="020B0809050000020004" pitchFamily="49" charset="0"/>
                </a:rPr>
              </a:br>
              <a:r>
                <a:rPr lang="en-US" altLang="zh-CN" sz="1600" b="0" dirty="0">
                  <a:solidFill>
                    <a:srgbClr val="AAAAAA"/>
                  </a:solidFill>
                  <a:effectLst/>
                  <a:latin typeface="Fira Code Light" panose="020B0809050000020004" pitchFamily="49" charset="0"/>
                  <a:ea typeface="Fira Code Light" panose="020B0809050000020004" pitchFamily="49" charset="0"/>
                </a:rPr>
                <a:t>// </a:t>
              </a:r>
              <a:r>
                <a:rPr lang="zh-CN" altLang="en-US" sz="1600" b="0" dirty="0">
                  <a:solidFill>
                    <a:srgbClr val="AAAAAA"/>
                  </a:solidFill>
                  <a:effectLst/>
                  <a:latin typeface="Fira Code Light" panose="020B0809050000020004" pitchFamily="49" charset="0"/>
                  <a:ea typeface="等线" panose="02010600030101010101" pitchFamily="2" charset="-122"/>
                </a:rPr>
                <a:t>好的写法</a:t>
              </a:r>
              <a:endParaRPr lang="zh-CN" altLang="en-US" sz="1600" b="0" dirty="0">
                <a:solidFill>
                  <a:srgbClr val="333333"/>
                </a:solidFill>
                <a:effectLst/>
                <a:latin typeface="Fira Code Light" panose="020B0809050000020004" pitchFamily="49" charset="0"/>
                <a:ea typeface="等线" panose="02010600030101010101" pitchFamily="2" charset="-122"/>
              </a:endParaRPr>
            </a:p>
            <a:p>
              <a:r>
                <a:rPr lang="en-US" altLang="zh-CN" sz="1600" b="0" dirty="0">
                  <a:solidFill>
                    <a:srgbClr val="4B69C6"/>
                  </a:solidFill>
                  <a:effectLst/>
                  <a:latin typeface="Fira Code Light" panose="020B0809050000020004" pitchFamily="49" charset="0"/>
                  <a:ea typeface="Fira Code Light" panose="020B0809050000020004" pitchFamily="49" charset="0"/>
                </a:rPr>
                <a:t>using</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err="1">
                  <a:solidFill>
                    <a:srgbClr val="7A3E9D"/>
                  </a:solidFill>
                  <a:effectLst/>
                  <a:latin typeface="Fira Code Light" panose="020B0809050000020004" pitchFamily="49" charset="0"/>
                  <a:ea typeface="Fira Code Light" panose="020B0809050000020004" pitchFamily="49" charset="0"/>
                </a:rPr>
                <a:t>UPtrMapSS</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err="1">
                  <a:solidFill>
                    <a:srgbClr val="7A3E9D"/>
                  </a:solidFill>
                  <a:effectLst/>
                  <a:latin typeface="Fira Code Light" panose="020B0809050000020004" pitchFamily="49" charset="0"/>
                  <a:ea typeface="Fira Code Light" panose="020B0809050000020004" pitchFamily="49" charset="0"/>
                </a:rPr>
                <a:t>unique_ptr</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err="1">
                  <a:solidFill>
                    <a:srgbClr val="7A3E9D"/>
                  </a:solidFill>
                  <a:effectLst/>
                  <a:latin typeface="Fira Code Light" panose="020B0809050000020004" pitchFamily="49" charset="0"/>
                  <a:ea typeface="Fira Code Light" panose="020B0809050000020004" pitchFamily="49" charset="0"/>
                </a:rPr>
                <a:t>unordered_map</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a:solidFill>
                    <a:srgbClr val="7A3E9D"/>
                  </a:solidFill>
                  <a:effectLst/>
                  <a:latin typeface="Fira Code Light" panose="020B0809050000020004" pitchFamily="49" charset="0"/>
                  <a:ea typeface="Fira Code Light" panose="020B0809050000020004" pitchFamily="49" charset="0"/>
                </a:rPr>
                <a:t>string</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a:solidFill>
                    <a:srgbClr val="7A3E9D"/>
                  </a:solidFill>
                  <a:effectLst/>
                  <a:latin typeface="Fira Code Light" panose="020B0809050000020004" pitchFamily="49" charset="0"/>
                  <a:ea typeface="Fira Code Light" panose="020B0809050000020004" pitchFamily="49" charset="0"/>
                </a:rPr>
                <a:t>string</a:t>
              </a:r>
              <a:r>
                <a:rPr lang="en-US" altLang="zh-CN" sz="1600" b="0" dirty="0">
                  <a:solidFill>
                    <a:srgbClr val="777777"/>
                  </a:solidFill>
                  <a:effectLst/>
                  <a:latin typeface="Fira Code Light" panose="020B0809050000020004" pitchFamily="49" charset="0"/>
                  <a:ea typeface="Fira Code Light" panose="020B0809050000020004" pitchFamily="49" charset="0"/>
                </a:rPr>
                <a:t>&gt;&gt;;</a:t>
              </a:r>
            </a:p>
          </p:txBody>
        </p:sp>
        <p:sp>
          <p:nvSpPr>
            <p:cNvPr id="22" name="文本框 21">
              <a:extLst>
                <a:ext uri="{FF2B5EF4-FFF2-40B4-BE49-F238E27FC236}">
                  <a16:creationId xmlns:a16="http://schemas.microsoft.com/office/drawing/2014/main" id="{D189EC66-1167-4866-9115-E2BB70F470CF}"/>
                </a:ext>
              </a:extLst>
            </p:cNvPr>
            <p:cNvSpPr txBox="1"/>
            <p:nvPr/>
          </p:nvSpPr>
          <p:spPr>
            <a:xfrm>
              <a:off x="492389" y="5469551"/>
              <a:ext cx="11207222" cy="369332"/>
            </a:xfrm>
            <a:prstGeom prst="rect">
              <a:avLst/>
            </a:prstGeom>
            <a:noFill/>
          </p:spPr>
          <p:txBody>
            <a:bodyPr wrap="square">
              <a:spAutoFit/>
            </a:bodyPr>
            <a:lstStyle/>
            <a:p>
              <a:r>
                <a:rPr lang="zh-CN" altLang="en-US" b="0" dirty="0">
                  <a:solidFill>
                    <a:srgbClr val="333333"/>
                  </a:solidFill>
                  <a:effectLst/>
                  <a:latin typeface="Fira Code Light" panose="020B0809050000020004" pitchFamily="49" charset="0"/>
                  <a:ea typeface="等线" panose="02010600030101010101" pitchFamily="2" charset="-122"/>
                </a:rPr>
                <a:t>使用</a:t>
              </a:r>
              <a:r>
                <a:rPr lang="en-US" altLang="zh-CN" b="0" dirty="0">
                  <a:solidFill>
                    <a:srgbClr val="333333"/>
                  </a:solidFill>
                  <a:effectLst/>
                  <a:latin typeface="Fira Code Light" panose="020B0809050000020004" pitchFamily="49" charset="0"/>
                  <a:ea typeface="Fira Code Light" panose="020B0809050000020004" pitchFamily="49" charset="0"/>
                </a:rPr>
                <a:t>using</a:t>
              </a:r>
              <a:r>
                <a:rPr lang="zh-CN" altLang="en-US" b="0" dirty="0">
                  <a:solidFill>
                    <a:srgbClr val="333333"/>
                  </a:solidFill>
                  <a:effectLst/>
                  <a:latin typeface="Fira Code Light" panose="020B0809050000020004" pitchFamily="49" charset="0"/>
                  <a:ea typeface="等线" panose="02010600030101010101" pitchFamily="2" charset="-122"/>
                </a:rPr>
                <a:t>定义新的模板可以有效的替代以往需要复杂的模板特例化才能实现的功能</a:t>
              </a:r>
            </a:p>
          </p:txBody>
        </p:sp>
        <p:sp>
          <p:nvSpPr>
            <p:cNvPr id="24" name="文本框 23">
              <a:extLst>
                <a:ext uri="{FF2B5EF4-FFF2-40B4-BE49-F238E27FC236}">
                  <a16:creationId xmlns:a16="http://schemas.microsoft.com/office/drawing/2014/main" id="{A83EC178-806E-4752-9FDB-BA882F53487C}"/>
                </a:ext>
              </a:extLst>
            </p:cNvPr>
            <p:cNvSpPr txBox="1"/>
            <p:nvPr/>
          </p:nvSpPr>
          <p:spPr>
            <a:xfrm>
              <a:off x="541866" y="5931330"/>
              <a:ext cx="11207221" cy="1077218"/>
            </a:xfrm>
            <a:prstGeom prst="rect">
              <a:avLst/>
            </a:prstGeom>
            <a:solidFill>
              <a:schemeClr val="bg1">
                <a:lumMod val="85000"/>
              </a:schemeClr>
            </a:solidFill>
          </p:spPr>
          <p:txBody>
            <a:bodyPr wrap="square">
              <a:spAutoFit/>
            </a:bodyPr>
            <a:lstStyle/>
            <a:p>
              <a:r>
                <a:rPr lang="en-US" altLang="zh-CN" sz="1600" b="0" dirty="0">
                  <a:solidFill>
                    <a:srgbClr val="7A3E9D"/>
                  </a:solidFill>
                  <a:effectLst/>
                  <a:latin typeface="Fira Code Light" panose="020B0809050000020004" pitchFamily="49" charset="0"/>
                  <a:ea typeface="Fira Code Light" panose="020B0809050000020004" pitchFamily="49" charset="0"/>
                </a:rPr>
                <a:t>template</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0" dirty="0" err="1">
                  <a:solidFill>
                    <a:srgbClr val="7A3E9D"/>
                  </a:solidFill>
                  <a:effectLst/>
                  <a:latin typeface="Fira Code Light" panose="020B0809050000020004" pitchFamily="49" charset="0"/>
                  <a:ea typeface="Fira Code Light" panose="020B0809050000020004" pitchFamily="49" charset="0"/>
                </a:rPr>
                <a:t>typename</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T</a:t>
              </a:r>
              <a:r>
                <a:rPr lang="en-US" altLang="zh-CN" sz="1600" b="0" dirty="0">
                  <a:solidFill>
                    <a:srgbClr val="777777"/>
                  </a:solidFill>
                  <a:effectLst/>
                  <a:latin typeface="Fira Code Light" panose="020B0809050000020004" pitchFamily="49" charset="0"/>
                  <a:ea typeface="Fira Code Light" panose="020B0809050000020004" pitchFamily="49" charset="0"/>
                </a:rPr>
                <a:t>&gt;</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a:p>
              <a:r>
                <a:rPr lang="en-US" altLang="zh-CN" sz="1600" b="0" dirty="0">
                  <a:solidFill>
                    <a:srgbClr val="4B69C6"/>
                  </a:solidFill>
                  <a:effectLst/>
                  <a:latin typeface="Fira Code Light" panose="020B0809050000020004" pitchFamily="49" charset="0"/>
                  <a:ea typeface="Fira Code Light" panose="020B0809050000020004" pitchFamily="49" charset="0"/>
                </a:rPr>
                <a:t>using</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err="1">
                  <a:solidFill>
                    <a:srgbClr val="7A3E9D"/>
                  </a:solidFill>
                  <a:effectLst/>
                  <a:latin typeface="Fira Code Light" panose="020B0809050000020004" pitchFamily="49" charset="0"/>
                  <a:ea typeface="Fira Code Light" panose="020B0809050000020004" pitchFamily="49" charset="0"/>
                </a:rPr>
                <a:t>MyAllocList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a:solidFill>
                    <a:srgbClr val="7A3E9D"/>
                  </a:solidFill>
                  <a:effectLst/>
                  <a:latin typeface="Fira Code Light" panose="020B0809050000020004" pitchFamily="49" charset="0"/>
                  <a:ea typeface="Fira Code Light" panose="020B0809050000020004" pitchFamily="49" charset="0"/>
                </a:rPr>
                <a:t>std</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1" dirty="0">
                  <a:solidFill>
                    <a:srgbClr val="7A3E9D"/>
                  </a:solidFill>
                  <a:effectLst/>
                  <a:latin typeface="Fira Code Light" panose="020B0809050000020004" pitchFamily="49" charset="0"/>
                  <a:ea typeface="Fira Code Light" panose="020B0809050000020004" pitchFamily="49" charset="0"/>
                </a:rPr>
                <a:t>list</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T</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1" dirty="0" err="1">
                  <a:solidFill>
                    <a:srgbClr val="7A3E9D"/>
                  </a:solidFill>
                  <a:effectLst/>
                  <a:latin typeface="Fira Code Light" panose="020B0809050000020004" pitchFamily="49" charset="0"/>
                  <a:ea typeface="Fira Code Light" panose="020B0809050000020004" pitchFamily="49" charset="0"/>
                </a:rPr>
                <a:t>MyAlloc</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1" dirty="0">
                  <a:solidFill>
                    <a:srgbClr val="7A3E9D"/>
                  </a:solidFill>
                  <a:effectLst/>
                  <a:latin typeface="Fira Code Light" panose="020B0809050000020004" pitchFamily="49" charset="0"/>
                  <a:ea typeface="Fira Code Light" panose="020B0809050000020004" pitchFamily="49" charset="0"/>
                </a:rPr>
                <a:t>T</a:t>
              </a:r>
              <a:r>
                <a:rPr lang="en-US" altLang="zh-CN" sz="1600" b="0" dirty="0">
                  <a:solidFill>
                    <a:srgbClr val="777777"/>
                  </a:solidFill>
                  <a:effectLst/>
                  <a:latin typeface="Fira Code Light" panose="020B0809050000020004" pitchFamily="49" charset="0"/>
                  <a:ea typeface="Fira Code Light" panose="020B0809050000020004" pitchFamily="49" charset="0"/>
                </a:rPr>
                <a:t>&gt;&gt;;</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a:p>
              <a:br>
                <a:rPr lang="en-US" altLang="zh-CN" sz="1600" b="0" dirty="0">
                  <a:solidFill>
                    <a:srgbClr val="333333"/>
                  </a:solidFill>
                  <a:effectLst/>
                  <a:latin typeface="Fira Code Light" panose="020B0809050000020004" pitchFamily="49" charset="0"/>
                  <a:ea typeface="Fira Code Light" panose="020B0809050000020004" pitchFamily="49" charset="0"/>
                </a:rPr>
              </a:br>
              <a:r>
                <a:rPr lang="en-US" altLang="zh-CN" sz="1600" b="0" dirty="0" err="1">
                  <a:solidFill>
                    <a:srgbClr val="333333"/>
                  </a:solidFill>
                  <a:effectLst/>
                  <a:latin typeface="Fira Code Light" panose="020B0809050000020004" pitchFamily="49" charset="0"/>
                  <a:ea typeface="Fira Code Light" panose="020B0809050000020004" pitchFamily="49" charset="0"/>
                </a:rPr>
                <a:t>MyAllocList</a:t>
              </a:r>
              <a:r>
                <a:rPr lang="en-US" altLang="zh-CN" sz="1600" b="0" dirty="0">
                  <a:solidFill>
                    <a:srgbClr val="777777"/>
                  </a:solidFill>
                  <a:effectLst/>
                  <a:latin typeface="Fira Code Light" panose="020B0809050000020004" pitchFamily="49" charset="0"/>
                  <a:ea typeface="Fira Code Light" panose="020B0809050000020004" pitchFamily="49" charset="0"/>
                </a:rPr>
                <a:t>&lt;</a:t>
              </a:r>
              <a:r>
                <a:rPr lang="en-US" altLang="zh-CN" sz="1600" b="0" dirty="0">
                  <a:solidFill>
                    <a:srgbClr val="333333"/>
                  </a:solidFill>
                  <a:effectLst/>
                  <a:latin typeface="Fira Code Light" panose="020B0809050000020004" pitchFamily="49" charset="0"/>
                  <a:ea typeface="Fira Code Light" panose="020B0809050000020004" pitchFamily="49" charset="0"/>
                </a:rPr>
                <a:t>Widget</a:t>
              </a:r>
              <a:r>
                <a:rPr lang="en-US" altLang="zh-CN" sz="1600" b="0" dirty="0">
                  <a:solidFill>
                    <a:srgbClr val="777777"/>
                  </a:solidFill>
                  <a:effectLst/>
                  <a:latin typeface="Fira Code Light" panose="020B0809050000020004" pitchFamily="49" charset="0"/>
                  <a:ea typeface="Fira Code Light" panose="020B0809050000020004" pitchFamily="49" charset="0"/>
                </a:rPr>
                <a:t>&gt;</a:t>
              </a:r>
              <a:r>
                <a:rPr lang="en-US" altLang="zh-CN" sz="1600" b="0" dirty="0">
                  <a:solidFill>
                    <a:srgbClr val="333333"/>
                  </a:solidFill>
                  <a:effectLst/>
                  <a:latin typeface="Fira Code Light" panose="020B0809050000020004" pitchFamily="49" charset="0"/>
                  <a:ea typeface="Fira Code Light" panose="020B0809050000020004" pitchFamily="49" charset="0"/>
                </a:rPr>
                <a:t> </a:t>
              </a:r>
              <a:r>
                <a:rPr lang="en-US" altLang="zh-CN" sz="1600" b="0" dirty="0" err="1">
                  <a:solidFill>
                    <a:srgbClr val="333333"/>
                  </a:solidFill>
                  <a:effectLst/>
                  <a:latin typeface="Fira Code Light" panose="020B0809050000020004" pitchFamily="49" charset="0"/>
                  <a:ea typeface="Fira Code Light" panose="020B0809050000020004" pitchFamily="49" charset="0"/>
                </a:rPr>
                <a:t>lw</a:t>
              </a:r>
              <a:r>
                <a:rPr lang="en-US" altLang="zh-CN" sz="1600" b="0" dirty="0">
                  <a:solidFill>
                    <a:srgbClr val="777777"/>
                  </a:solidFill>
                  <a:effectLst/>
                  <a:latin typeface="Fira Code Light" panose="020B0809050000020004" pitchFamily="49" charset="0"/>
                  <a:ea typeface="Fira Code Light" panose="020B0809050000020004" pitchFamily="49" charset="0"/>
                </a:rPr>
                <a:t>;</a:t>
              </a:r>
              <a:r>
                <a:rPr lang="en-US" altLang="zh-CN" sz="1600" b="0" i="1" dirty="0">
                  <a:solidFill>
                    <a:srgbClr val="AAAAAA"/>
                  </a:solidFill>
                  <a:effectLst/>
                  <a:latin typeface="Fira Code Light" panose="020B0809050000020004" pitchFamily="49" charset="0"/>
                  <a:ea typeface="Fira Code Light" panose="020B0809050000020004" pitchFamily="49" charset="0"/>
                </a:rPr>
                <a:t>  // </a:t>
              </a:r>
              <a:r>
                <a:rPr lang="zh-CN" altLang="en-US" sz="1600" b="0" i="1" dirty="0">
                  <a:solidFill>
                    <a:srgbClr val="AAAAAA"/>
                  </a:solidFill>
                  <a:effectLst/>
                  <a:latin typeface="Fira Code Light" panose="020B0809050000020004" pitchFamily="49" charset="0"/>
                  <a:ea typeface="等线" panose="02010600030101010101" pitchFamily="2" charset="-122"/>
                </a:rPr>
                <a:t>等价于</a:t>
              </a:r>
              <a:r>
                <a:rPr lang="en-US" altLang="zh-CN" sz="1600" b="0" i="1" dirty="0">
                  <a:solidFill>
                    <a:srgbClr val="AAAAAA"/>
                  </a:solidFill>
                  <a:effectLst/>
                  <a:latin typeface="Fira Code Light" panose="020B0809050000020004" pitchFamily="49" charset="0"/>
                  <a:ea typeface="Fira Code Light" panose="020B0809050000020004" pitchFamily="49" charset="0"/>
                </a:rPr>
                <a:t>std::list&lt;Widget, </a:t>
              </a:r>
              <a:r>
                <a:rPr lang="en-US" altLang="zh-CN" sz="1600" b="0" i="1" dirty="0" err="1">
                  <a:solidFill>
                    <a:srgbClr val="AAAAAA"/>
                  </a:solidFill>
                  <a:effectLst/>
                  <a:latin typeface="Fira Code Light" panose="020B0809050000020004" pitchFamily="49" charset="0"/>
                  <a:ea typeface="Fira Code Light" panose="020B0809050000020004" pitchFamily="49" charset="0"/>
                </a:rPr>
                <a:t>MyAlloc</a:t>
              </a:r>
              <a:r>
                <a:rPr lang="en-US" altLang="zh-CN" sz="1600" b="0" i="1" dirty="0">
                  <a:solidFill>
                    <a:srgbClr val="AAAAAA"/>
                  </a:solidFill>
                  <a:effectLst/>
                  <a:latin typeface="Fira Code Light" panose="020B0809050000020004" pitchFamily="49" charset="0"/>
                  <a:ea typeface="Fira Code Light" panose="020B0809050000020004" pitchFamily="49" charset="0"/>
                </a:rPr>
                <a:t>&lt;Widget&gt;&gt;</a:t>
              </a:r>
              <a:endParaRPr lang="en-US" altLang="zh-CN" sz="1600" b="0" dirty="0">
                <a:solidFill>
                  <a:srgbClr val="333333"/>
                </a:solidFill>
                <a:effectLst/>
                <a:latin typeface="Fira Code Light" panose="020B0809050000020004" pitchFamily="49" charset="0"/>
                <a:ea typeface="Fira Code Light" panose="020B0809050000020004" pitchFamily="49" charset="0"/>
              </a:endParaRPr>
            </a:p>
          </p:txBody>
        </p:sp>
      </p:grpSp>
      <p:sp>
        <p:nvSpPr>
          <p:cNvPr id="4" name="文本框 3">
            <a:extLst>
              <a:ext uri="{FF2B5EF4-FFF2-40B4-BE49-F238E27FC236}">
                <a16:creationId xmlns:a16="http://schemas.microsoft.com/office/drawing/2014/main" id="{3621B979-AB6B-D3E4-38EF-282FB06F6C13}"/>
              </a:ext>
            </a:extLst>
          </p:cNvPr>
          <p:cNvSpPr txBox="1"/>
          <p:nvPr/>
        </p:nvSpPr>
        <p:spPr>
          <a:xfrm>
            <a:off x="4230445" y="162036"/>
            <a:ext cx="7126940" cy="861774"/>
          </a:xfrm>
          <a:prstGeom prst="rect">
            <a:avLst/>
          </a:prstGeom>
          <a:noFill/>
        </p:spPr>
        <p:txBody>
          <a:bodyPr wrap="square">
            <a:spAutoFit/>
          </a:bodyPr>
          <a:lstStyle/>
          <a:p>
            <a:pPr marL="179705" marR="0" lvl="0" indent="-179705"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Char char="•"/>
              <a:tabLst/>
              <a:defRPr/>
            </a:pPr>
            <a:r>
              <a:rPr lang="zh-CN" altLang="en-US" b="0" dirty="0">
                <a:solidFill>
                  <a:srgbClr val="333333"/>
                </a:solidFill>
                <a:effectLst/>
                <a:latin typeface="Consolas" panose="020B0609020204030204" pitchFamily="49" charset="0"/>
              </a:rPr>
              <a:t>使用</a:t>
            </a:r>
            <a:r>
              <a:rPr lang="en-US" altLang="zh-CN" b="0" dirty="0">
                <a:solidFill>
                  <a:srgbClr val="333333"/>
                </a:solidFill>
                <a:effectLst/>
                <a:latin typeface="Consolas" panose="020B0609020204030204" pitchFamily="49" charset="0"/>
              </a:rPr>
              <a:t>using</a:t>
            </a:r>
            <a:r>
              <a:rPr lang="zh-CN" altLang="en-US" b="0" dirty="0">
                <a:solidFill>
                  <a:srgbClr val="333333"/>
                </a:solidFill>
                <a:effectLst/>
                <a:latin typeface="Consolas" panose="020B0609020204030204" pitchFamily="49" charset="0"/>
              </a:rPr>
              <a:t>可以为某类型定义别名，还可以定义新的模板</a:t>
            </a:r>
            <a:endParaRPr lang="en-US" altLang="zh-CN" dirty="0">
              <a:latin typeface="方正兰亭黑简体" panose="02000000000000000000" pitchFamily="2" charset="-122"/>
              <a:ea typeface="方正兰亭黑简体" panose="02000000000000000000" pitchFamily="2" charset="-122"/>
            </a:endParaRPr>
          </a:p>
          <a:p>
            <a:pPr marL="179705" marR="0" lvl="0" indent="-179705" algn="l" defTabSz="1219200" rtl="0" eaLnBrk="1" fontAlgn="ctr" latinLnBrk="0" hangingPunct="1">
              <a:lnSpc>
                <a:spcPct val="125000"/>
              </a:lnSpc>
              <a:spcBef>
                <a:spcPts val="0"/>
              </a:spcBef>
              <a:spcAft>
                <a:spcPts val="600"/>
              </a:spcAft>
              <a:buClr>
                <a:schemeClr val="bg1">
                  <a:lumMod val="50000"/>
                </a:schemeClr>
              </a:buClr>
              <a:buSzPct val="60000"/>
              <a:buFont typeface="Huawei Sans" panose="020C0503030203020204" pitchFamily="34" charset="0"/>
              <a:buChar char="•"/>
              <a:tabLst/>
              <a:defRPr/>
            </a:pPr>
            <a:r>
              <a:rPr lang="zh-CN" altLang="en-US" dirty="0">
                <a:latin typeface="方正兰亭黑简体" panose="02000000000000000000" pitchFamily="2" charset="-122"/>
                <a:ea typeface="方正兰亭黑简体" panose="02000000000000000000" pitchFamily="2" charset="-122"/>
              </a:rPr>
              <a:t>一切使用</a:t>
            </a:r>
            <a:r>
              <a:rPr lang="en-US" altLang="zh-CN" dirty="0">
                <a:latin typeface="方正兰亭黑简体" panose="02000000000000000000" pitchFamily="2" charset="-122"/>
                <a:ea typeface="方正兰亭黑简体" panose="02000000000000000000" pitchFamily="2" charset="-122"/>
              </a:rPr>
              <a:t>typedef</a:t>
            </a:r>
            <a:r>
              <a:rPr lang="zh-CN" altLang="en-US" dirty="0">
                <a:latin typeface="方正兰亭黑简体" panose="02000000000000000000" pitchFamily="2" charset="-122"/>
                <a:ea typeface="方正兰亭黑简体" panose="02000000000000000000" pitchFamily="2" charset="-122"/>
              </a:rPr>
              <a:t>的场合都建议改用</a:t>
            </a:r>
            <a:r>
              <a:rPr lang="en-US" altLang="zh-CN" dirty="0">
                <a:latin typeface="方正兰亭黑简体" panose="02000000000000000000" pitchFamily="2" charset="-122"/>
                <a:ea typeface="方正兰亭黑简体" panose="02000000000000000000" pitchFamily="2" charset="-122"/>
              </a:rPr>
              <a:t>using</a:t>
            </a:r>
            <a:r>
              <a:rPr lang="zh-CN" altLang="en-US" dirty="0">
                <a:latin typeface="方正兰亭黑简体" panose="02000000000000000000" pitchFamily="2" charset="-122"/>
                <a:ea typeface="方正兰亭黑简体" panose="02000000000000000000" pitchFamily="2" charset="-122"/>
              </a:rPr>
              <a:t>，因为其语法可读性更好</a:t>
            </a:r>
          </a:p>
        </p:txBody>
      </p:sp>
    </p:spTree>
    <p:extLst>
      <p:ext uri="{BB962C8B-B14F-4D97-AF65-F5344CB8AC3E}">
        <p14:creationId xmlns:p14="http://schemas.microsoft.com/office/powerpoint/2010/main" val="52067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7DA2E53-AAF0-B41F-7D01-407FF1C4BCC9}"/>
              </a:ext>
            </a:extLst>
          </p:cNvPr>
          <p:cNvPicPr>
            <a:picLocks noChangeAspect="1"/>
          </p:cNvPicPr>
          <p:nvPr/>
        </p:nvPicPr>
        <p:blipFill>
          <a:blip r:embed="rId3"/>
          <a:stretch>
            <a:fillRect/>
          </a:stretch>
        </p:blipFill>
        <p:spPr>
          <a:xfrm>
            <a:off x="731838" y="1630214"/>
            <a:ext cx="6083613" cy="4616687"/>
          </a:xfrm>
          <a:prstGeom prst="rect">
            <a:avLst/>
          </a:prstGeom>
        </p:spPr>
      </p:pic>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使用</a:t>
            </a:r>
            <a:r>
              <a:rPr lang="en-US" altLang="zh-CN" b="1" dirty="0">
                <a:latin typeface="Fira Code Light" panose="020B0809050000020004" pitchFamily="49" charset="0"/>
                <a:ea typeface="Fira Code Light" panose="020B0809050000020004" pitchFamily="49" charset="0"/>
              </a:rPr>
              <a:t>using</a:t>
            </a:r>
            <a:r>
              <a:rPr lang="zh-CN" altLang="en-US" b="1" dirty="0">
                <a:latin typeface="Fira Code Light" panose="020B0809050000020004" pitchFamily="49" charset="0"/>
                <a:ea typeface="等线" panose="02010600030101010101" pitchFamily="2" charset="-122"/>
              </a:rPr>
              <a:t>特性进一步简化代码</a:t>
            </a:r>
          </a:p>
        </p:txBody>
      </p:sp>
      <p:sp>
        <p:nvSpPr>
          <p:cNvPr id="2" name="文本占位符 1">
            <a:extLst>
              <a:ext uri="{FF2B5EF4-FFF2-40B4-BE49-F238E27FC236}">
                <a16:creationId xmlns:a16="http://schemas.microsoft.com/office/drawing/2014/main" id="{D1B5B6FC-CA4C-405F-B89F-820454BBF9A7}"/>
              </a:ext>
            </a:extLst>
          </p:cNvPr>
          <p:cNvSpPr>
            <a:spLocks noGrp="1"/>
          </p:cNvSpPr>
          <p:nvPr>
            <p:ph type="body" sz="quarter" idx="10"/>
          </p:nvPr>
        </p:nvSpPr>
        <p:spPr>
          <a:xfrm>
            <a:off x="635583" y="989097"/>
            <a:ext cx="11047080" cy="4879805"/>
          </a:xfrm>
        </p:spPr>
        <p:txBody>
          <a:bodyPr/>
          <a:lstStyle/>
          <a:p>
            <a:pPr marL="0" indent="0">
              <a:buNone/>
            </a:pPr>
            <a:r>
              <a:rPr lang="zh-CN" altLang="en-US" b="0" dirty="0">
                <a:solidFill>
                  <a:srgbClr val="333333"/>
                </a:solidFill>
                <a:effectLst/>
                <a:latin typeface="Fira Code Light" panose="020B0809050000020004" pitchFamily="49" charset="0"/>
                <a:ea typeface="等线" panose="02010600030101010101" pitchFamily="2" charset="-122"/>
              </a:rPr>
              <a:t>修改</a:t>
            </a:r>
            <a:r>
              <a:rPr lang="en-US" altLang="zh-CN" b="0" dirty="0">
                <a:solidFill>
                  <a:srgbClr val="333333"/>
                </a:solidFill>
                <a:effectLst/>
                <a:latin typeface="Fira Code Light" panose="020B0809050000020004" pitchFamily="49" charset="0"/>
                <a:ea typeface="Fira Code Light" panose="020B0809050000020004" pitchFamily="49" charset="0"/>
              </a:rPr>
              <a:t>CmderFactory.hpp</a:t>
            </a:r>
            <a:r>
              <a:rPr lang="zh-CN" altLang="en-US" b="0" dirty="0">
                <a:solidFill>
                  <a:srgbClr val="333333"/>
                </a:solidFill>
                <a:effectLst/>
                <a:latin typeface="Fira Code Light" panose="020B0809050000020004" pitchFamily="49" charset="0"/>
                <a:ea typeface="等线" panose="02010600030101010101" pitchFamily="2" charset="-122"/>
              </a:rPr>
              <a:t>，请自行修改</a:t>
            </a:r>
            <a:r>
              <a:rPr lang="en-US" altLang="zh-CN" b="0" dirty="0">
                <a:solidFill>
                  <a:srgbClr val="333333"/>
                </a:solidFill>
                <a:effectLst/>
                <a:latin typeface="Fira Code Light" panose="020B0809050000020004" pitchFamily="49" charset="0"/>
                <a:ea typeface="等线" panose="02010600030101010101" pitchFamily="2" charset="-122"/>
              </a:rPr>
              <a:t>CmderFactory.cpp</a:t>
            </a:r>
            <a:r>
              <a:rPr lang="zh-CN" altLang="en-US" b="0" dirty="0">
                <a:solidFill>
                  <a:srgbClr val="333333"/>
                </a:solidFill>
                <a:effectLst/>
                <a:latin typeface="Fira Code Light" panose="020B0809050000020004" pitchFamily="49" charset="0"/>
                <a:ea typeface="等线" panose="02010600030101010101" pitchFamily="2" charset="-122"/>
              </a:rPr>
              <a:t>和</a:t>
            </a:r>
            <a:r>
              <a:rPr lang="en-US" altLang="zh-CN" dirty="0">
                <a:solidFill>
                  <a:srgbClr val="333333"/>
                </a:solidFill>
                <a:latin typeface="Fira Code Light" panose="020B0809050000020004" pitchFamily="49" charset="0"/>
                <a:ea typeface="等线" panose="02010600030101010101" pitchFamily="2" charset="-122"/>
              </a:rPr>
              <a:t>ExecutorImpl.cpp</a:t>
            </a:r>
            <a:endParaRPr lang="zh-CN" altLang="en-US" dirty="0">
              <a:latin typeface="Fira Code Light" panose="020B0809050000020004" pitchFamily="49" charset="0"/>
              <a:ea typeface="等线" panose="02010600030101010101" pitchFamily="2" charset="-122"/>
            </a:endParaRPr>
          </a:p>
        </p:txBody>
      </p:sp>
      <p:sp>
        <p:nvSpPr>
          <p:cNvPr id="7" name="圆角矩形 13">
            <a:extLst>
              <a:ext uri="{FF2B5EF4-FFF2-40B4-BE49-F238E27FC236}">
                <a16:creationId xmlns:a16="http://schemas.microsoft.com/office/drawing/2014/main" id="{2B07BD57-E091-B9F8-5BED-9EC0A41A588C}"/>
              </a:ext>
            </a:extLst>
          </p:cNvPr>
          <p:cNvSpPr/>
          <p:nvPr/>
        </p:nvSpPr>
        <p:spPr bwMode="auto">
          <a:xfrm>
            <a:off x="731838" y="1630214"/>
            <a:ext cx="5364162" cy="47531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圆角矩形 13">
            <a:extLst>
              <a:ext uri="{FF2B5EF4-FFF2-40B4-BE49-F238E27FC236}">
                <a16:creationId xmlns:a16="http://schemas.microsoft.com/office/drawing/2014/main" id="{B29EEBAC-FE86-B3DA-40A6-CCC3AFD52CD3}"/>
              </a:ext>
            </a:extLst>
          </p:cNvPr>
          <p:cNvSpPr/>
          <p:nvPr/>
        </p:nvSpPr>
        <p:spPr bwMode="auto">
          <a:xfrm>
            <a:off x="1064711" y="4080647"/>
            <a:ext cx="920498" cy="28681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圆角矩形 13">
            <a:extLst>
              <a:ext uri="{FF2B5EF4-FFF2-40B4-BE49-F238E27FC236}">
                <a16:creationId xmlns:a16="http://schemas.microsoft.com/office/drawing/2014/main" id="{18819C7D-638B-E485-B4B5-47EB09295C01}"/>
              </a:ext>
            </a:extLst>
          </p:cNvPr>
          <p:cNvSpPr/>
          <p:nvPr/>
        </p:nvSpPr>
        <p:spPr bwMode="auto">
          <a:xfrm>
            <a:off x="3801979" y="4642124"/>
            <a:ext cx="501316" cy="28681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文本框 15">
            <a:extLst>
              <a:ext uri="{FF2B5EF4-FFF2-40B4-BE49-F238E27FC236}">
                <a16:creationId xmlns:a16="http://schemas.microsoft.com/office/drawing/2014/main" id="{E3357FE1-4AC9-1474-23BE-47F2BBBBF4F0}"/>
              </a:ext>
            </a:extLst>
          </p:cNvPr>
          <p:cNvSpPr txBox="1"/>
          <p:nvPr/>
        </p:nvSpPr>
        <p:spPr>
          <a:xfrm>
            <a:off x="6159123" y="4763215"/>
            <a:ext cx="5301039" cy="1200329"/>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"use using feature to optimize code"</a:t>
            </a:r>
          </a:p>
        </p:txBody>
      </p:sp>
    </p:spTree>
    <p:extLst>
      <p:ext uri="{BB962C8B-B14F-4D97-AF65-F5344CB8AC3E}">
        <p14:creationId xmlns:p14="http://schemas.microsoft.com/office/powerpoint/2010/main" val="672497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4576BF3-39D6-41AF-AB24-B7C71EC48BAD}"/>
              </a:ext>
            </a:extLst>
          </p:cNvPr>
          <p:cNvSpPr>
            <a:spLocks noGrp="1"/>
          </p:cNvSpPr>
          <p:nvPr>
            <p:ph sz="quarter" idx="10"/>
          </p:nvPr>
        </p:nvSpPr>
        <p:spPr>
          <a:xfrm>
            <a:off x="1019175" y="1930954"/>
            <a:ext cx="10153650" cy="3163560"/>
          </a:xfrm>
        </p:spPr>
        <p:txBody>
          <a:bodyPr/>
          <a:lstStyle/>
          <a:p>
            <a:r>
              <a:rPr lang="zh-CN" altLang="en-US" sz="2400" dirty="0">
                <a:latin typeface="Fira Code Light" panose="020B0809050000020004" pitchFamily="49" charset="0"/>
                <a:ea typeface="等线" panose="02010600030101010101" pitchFamily="2" charset="-122"/>
              </a:rPr>
              <a:t>引入单体类，将</a:t>
            </a:r>
            <a:r>
              <a:rPr lang="en-US" altLang="zh-CN" sz="2400" dirty="0">
                <a:latin typeface="Fira Code Light" panose="020B0809050000020004" pitchFamily="49" charset="0"/>
                <a:ea typeface="Fira Code Light" panose="020B0809050000020004" pitchFamily="49" charset="0"/>
              </a:rPr>
              <a:t>command</a:t>
            </a:r>
            <a:r>
              <a:rPr lang="zh-CN" altLang="en-US" sz="2400" dirty="0">
                <a:latin typeface="Fira Code Light" panose="020B0809050000020004" pitchFamily="49" charset="0"/>
                <a:ea typeface="等线" panose="02010600030101010101" pitchFamily="2" charset="-122"/>
              </a:rPr>
              <a:t>指令处理逻辑抽取出来，实现了面向接口编程（</a:t>
            </a:r>
            <a:r>
              <a:rPr lang="en-US" altLang="zh-CN" sz="2400" dirty="0">
                <a:latin typeface="Fira Code Light" panose="020B0809050000020004" pitchFamily="49" charset="0"/>
                <a:ea typeface="Fira Code Light" panose="020B0809050000020004" pitchFamily="49" charset="0"/>
              </a:rPr>
              <a:t>Interface-Oriented Programming</a:t>
            </a:r>
            <a:r>
              <a:rPr lang="zh-CN" altLang="en-US" sz="2400" dirty="0">
                <a:latin typeface="Fira Code Light" panose="020B0809050000020004" pitchFamily="49" charset="0"/>
                <a:ea typeface="等线" panose="02010600030101010101" pitchFamily="2" charset="-122"/>
              </a:rPr>
              <a:t>）。（请对比第</a:t>
            </a:r>
            <a:r>
              <a:rPr lang="en-US" altLang="zh-CN" sz="2400" dirty="0">
                <a:latin typeface="Fira Code Light" panose="020B0809050000020004" pitchFamily="49" charset="0"/>
                <a:ea typeface="等线" panose="02010600030101010101" pitchFamily="2" charset="-122"/>
              </a:rPr>
              <a:t>12</a:t>
            </a:r>
            <a:r>
              <a:rPr lang="zh-CN" altLang="en-US" sz="2400" dirty="0">
                <a:latin typeface="Fira Code Light" panose="020B0809050000020004" pitchFamily="49" charset="0"/>
                <a:ea typeface="等线" panose="02010600030101010101" pitchFamily="2" charset="-122"/>
              </a:rPr>
              <a:t>页</a:t>
            </a:r>
            <a:r>
              <a:rPr lang="en-US" altLang="zh-CN" sz="2400" dirty="0">
                <a:latin typeface="Fira Code Light" panose="020B0809050000020004" pitchFamily="49" charset="0"/>
                <a:ea typeface="等线" panose="02010600030101010101" pitchFamily="2" charset="-122"/>
              </a:rPr>
              <a:t>ExecutorImpl</a:t>
            </a:r>
            <a:r>
              <a:rPr lang="zh-CN" altLang="en-US" sz="2400" dirty="0">
                <a:latin typeface="Fira Code Light" panose="020B0809050000020004" pitchFamily="49" charset="0"/>
                <a:ea typeface="等线" panose="02010600030101010101" pitchFamily="2" charset="-122"/>
              </a:rPr>
              <a:t>和第</a:t>
            </a:r>
            <a:r>
              <a:rPr lang="en-US" altLang="zh-CN" sz="2400" dirty="0">
                <a:latin typeface="Fira Code Light" panose="020B0809050000020004" pitchFamily="49" charset="0"/>
                <a:ea typeface="等线" panose="02010600030101010101" pitchFamily="2" charset="-122"/>
              </a:rPr>
              <a:t>21</a:t>
            </a:r>
            <a:r>
              <a:rPr lang="zh-CN" altLang="en-US" sz="2400" dirty="0">
                <a:latin typeface="Fira Code Light" panose="020B0809050000020004" pitchFamily="49" charset="0"/>
                <a:ea typeface="等线" panose="02010600030101010101" pitchFamily="2" charset="-122"/>
              </a:rPr>
              <a:t>页</a:t>
            </a:r>
            <a:r>
              <a:rPr lang="en-US" altLang="zh-CN" sz="2400" dirty="0">
                <a:latin typeface="Fira Code Light" panose="020B0809050000020004" pitchFamily="49" charset="0"/>
                <a:ea typeface="等线" panose="02010600030101010101" pitchFamily="2" charset="-122"/>
              </a:rPr>
              <a:t>ExecutorImpl</a:t>
            </a:r>
            <a:r>
              <a:rPr lang="zh-CN" altLang="en-US" sz="2400" dirty="0">
                <a:latin typeface="Fira Code Light" panose="020B0809050000020004" pitchFamily="49" charset="0"/>
                <a:ea typeface="等线" panose="02010600030101010101" pitchFamily="2" charset="-122"/>
              </a:rPr>
              <a:t>）</a:t>
            </a:r>
            <a:endParaRPr lang="en-US" altLang="zh-CN" sz="2400" dirty="0">
              <a:latin typeface="Fira Code Light" panose="020B0809050000020004" pitchFamily="49" charset="0"/>
              <a:ea typeface="Fira Code Light" panose="020B0809050000020004" pitchFamily="49" charset="0"/>
            </a:endParaRPr>
          </a:p>
          <a:p>
            <a:r>
              <a:rPr lang="zh-CN" altLang="en-US" sz="2400" dirty="0">
                <a:latin typeface="Fira Code Light" panose="020B0809050000020004" pitchFamily="49" charset="0"/>
                <a:ea typeface="等线" panose="02010600030101010101" pitchFamily="2" charset="-122"/>
              </a:rPr>
              <a:t>所有指令的处理（指将命令字符串映射到命令对象）都集中在</a:t>
            </a:r>
            <a:r>
              <a:rPr lang="en-US" altLang="zh-CN" sz="2400" dirty="0">
                <a:latin typeface="Fira Code Light" panose="020B0809050000020004" pitchFamily="49" charset="0"/>
                <a:ea typeface="Fira Code Light" panose="020B0809050000020004" pitchFamily="49" charset="0"/>
              </a:rPr>
              <a:t>command</a:t>
            </a:r>
            <a:r>
              <a:rPr lang="zh-CN" altLang="en-US" sz="2400" dirty="0">
                <a:latin typeface="Fira Code Light" panose="020B0809050000020004" pitchFamily="49" charset="0"/>
                <a:ea typeface="等线" panose="02010600030101010101" pitchFamily="2" charset="-122"/>
              </a:rPr>
              <a:t>层，这种设计不仅简化了代码结构，还提升了代码的可维护性和可扩展性。</a:t>
            </a:r>
          </a:p>
          <a:p>
            <a:r>
              <a:rPr lang="zh-CN" altLang="en-US" sz="2400" dirty="0">
                <a:latin typeface="Fira Code Light" panose="020B0809050000020004" pitchFamily="49" charset="0"/>
                <a:ea typeface="等线" panose="02010600030101010101" pitchFamily="2" charset="-122"/>
              </a:rPr>
              <a:t>利用</a:t>
            </a:r>
            <a:r>
              <a:rPr lang="en-US" altLang="zh-CN" sz="2400" dirty="0">
                <a:latin typeface="Fira Code Light" panose="020B0809050000020004" pitchFamily="49" charset="0"/>
                <a:ea typeface="Fira Code Light" panose="020B0809050000020004" pitchFamily="49" charset="0"/>
              </a:rPr>
              <a:t>using</a:t>
            </a:r>
            <a:r>
              <a:rPr lang="zh-CN" altLang="en-US" sz="2400" dirty="0">
                <a:latin typeface="Fira Code Light" panose="020B0809050000020004" pitchFamily="49" charset="0"/>
                <a:ea typeface="等线" panose="02010600030101010101" pitchFamily="2" charset="-122"/>
              </a:rPr>
              <a:t>特性，进一步提高了代码的可读性，使得代码更加简洁明了。</a:t>
            </a:r>
          </a:p>
        </p:txBody>
      </p:sp>
    </p:spTree>
    <p:extLst>
      <p:ext uri="{BB962C8B-B14F-4D97-AF65-F5344CB8AC3E}">
        <p14:creationId xmlns:p14="http://schemas.microsoft.com/office/powerpoint/2010/main" val="409467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实验</a:t>
            </a:r>
            <a:r>
              <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3</a:t>
            </a:r>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回顾</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项目实践</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2.1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面向接口编程</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rPr>
              <a:t>2.2 </a:t>
            </a:r>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任务编排</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2.3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目录结构设计</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总结</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extLst>
      <p:ext uri="{BB962C8B-B14F-4D97-AF65-F5344CB8AC3E}">
        <p14:creationId xmlns:p14="http://schemas.microsoft.com/office/powerpoint/2010/main" val="3102453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F7E2D-DEC2-43A5-8676-BE1C684E3E33}"/>
              </a:ext>
            </a:extLst>
          </p:cNvPr>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思考：掉头指令如何实现？</a:t>
            </a:r>
          </a:p>
        </p:txBody>
      </p:sp>
      <p:sp>
        <p:nvSpPr>
          <p:cNvPr id="3" name="文本占位符 2">
            <a:extLst>
              <a:ext uri="{FF2B5EF4-FFF2-40B4-BE49-F238E27FC236}">
                <a16:creationId xmlns:a16="http://schemas.microsoft.com/office/drawing/2014/main" id="{F8C14B24-DEB6-4B0F-9FAB-22C4293D8DA4}"/>
              </a:ext>
            </a:extLst>
          </p:cNvPr>
          <p:cNvSpPr>
            <a:spLocks noGrp="1"/>
          </p:cNvSpPr>
          <p:nvPr>
            <p:ph type="body" sz="quarter" idx="10"/>
          </p:nvPr>
        </p:nvSpPr>
        <p:spPr/>
        <p:txBody>
          <a:bodyPr/>
          <a:lstStyle/>
          <a:p>
            <a:pPr marL="0" indent="0">
              <a:buNone/>
            </a:pPr>
            <a:r>
              <a:rPr lang="en-US" altLang="zh-CN" b="0" i="0" dirty="0">
                <a:solidFill>
                  <a:srgbClr val="111111"/>
                </a:solidFill>
                <a:effectLst/>
                <a:latin typeface="Fira Code Light" panose="020B0809050000020004" pitchFamily="49" charset="0"/>
                <a:ea typeface="Fira Code Light" panose="020B0809050000020004" pitchFamily="49" charset="0"/>
              </a:rPr>
              <a:t>TR</a:t>
            </a:r>
            <a:r>
              <a:rPr lang="zh-CN" altLang="en-US" b="0" i="0" dirty="0">
                <a:solidFill>
                  <a:srgbClr val="111111"/>
                </a:solidFill>
                <a:effectLst/>
                <a:latin typeface="Fira Code Light" panose="020B0809050000020004" pitchFamily="49" charset="0"/>
                <a:ea typeface="等线" panose="02010600030101010101" pitchFamily="2" charset="-122"/>
              </a:rPr>
              <a:t>指令实现复杂性：</a:t>
            </a:r>
            <a:endParaRPr lang="en-US" altLang="zh-CN" b="0" i="0" dirty="0">
              <a:solidFill>
                <a:srgbClr val="111111"/>
              </a:solidFill>
              <a:effectLst/>
              <a:latin typeface="Fira Code Light" panose="020B0809050000020004" pitchFamily="49" charset="0"/>
              <a:ea typeface="Fira Code Light" panose="020B0809050000020004" pitchFamily="49" charset="0"/>
            </a:endParaRPr>
          </a:p>
          <a:p>
            <a:r>
              <a:rPr lang="zh-CN" altLang="en-US" b="0" i="0" dirty="0">
                <a:solidFill>
                  <a:srgbClr val="111111"/>
                </a:solidFill>
                <a:effectLst/>
                <a:latin typeface="Fira Code Light" panose="020B0809050000020004" pitchFamily="49" charset="0"/>
                <a:ea typeface="等线" panose="02010600030101010101" pitchFamily="2" charset="-122"/>
              </a:rPr>
              <a:t>多步骤操作：</a:t>
            </a:r>
          </a:p>
          <a:p>
            <a:pPr lvl="1"/>
            <a:r>
              <a:rPr lang="zh-CN" altLang="en-US" b="0" i="0" dirty="0">
                <a:solidFill>
                  <a:srgbClr val="111111"/>
                </a:solidFill>
                <a:effectLst/>
                <a:latin typeface="Fira Code Light" panose="020B0809050000020004" pitchFamily="49" charset="0"/>
                <a:ea typeface="等线" panose="02010600030101010101" pitchFamily="2" charset="-122"/>
              </a:rPr>
              <a:t>掉头指令需要多个操作完成，如前进、左转等</a:t>
            </a:r>
          </a:p>
          <a:p>
            <a:r>
              <a:rPr lang="zh-CN" altLang="en-US" b="0" i="0" dirty="0">
                <a:solidFill>
                  <a:srgbClr val="111111"/>
                </a:solidFill>
                <a:effectLst/>
                <a:latin typeface="Fira Code Light" panose="020B0809050000020004" pitchFamily="49" charset="0"/>
                <a:ea typeface="等线" panose="02010600030101010101" pitchFamily="2" charset="-122"/>
              </a:rPr>
              <a:t>状态依赖：</a:t>
            </a:r>
          </a:p>
          <a:p>
            <a:pPr lvl="1"/>
            <a:r>
              <a:rPr lang="zh-CN" altLang="en-US" b="0" i="0" dirty="0">
                <a:solidFill>
                  <a:srgbClr val="111111"/>
                </a:solidFill>
                <a:effectLst/>
                <a:latin typeface="Fira Code Light" panose="020B0809050000020004" pitchFamily="49" charset="0"/>
                <a:ea typeface="等线" panose="02010600030101010101" pitchFamily="2" charset="-122"/>
              </a:rPr>
              <a:t>掉头指令的执行受车速和倒车状态影响，不同状态下操作步骤不同</a:t>
            </a:r>
          </a:p>
          <a:p>
            <a:r>
              <a:rPr lang="zh-CN" altLang="en-US" b="0" i="0" dirty="0">
                <a:solidFill>
                  <a:srgbClr val="111111"/>
                </a:solidFill>
                <a:effectLst/>
                <a:latin typeface="Fira Code Light" panose="020B0809050000020004" pitchFamily="49" charset="0"/>
                <a:ea typeface="等线" panose="02010600030101010101" pitchFamily="2" charset="-122"/>
              </a:rPr>
              <a:t>条件分支处理</a:t>
            </a:r>
          </a:p>
          <a:p>
            <a:pPr lvl="1"/>
            <a:r>
              <a:rPr lang="zh-CN" altLang="en-US" b="0" i="0" dirty="0">
                <a:solidFill>
                  <a:srgbClr val="111111"/>
                </a:solidFill>
                <a:effectLst/>
                <a:latin typeface="Fira Code Light" panose="020B0809050000020004" pitchFamily="49" charset="0"/>
                <a:ea typeface="等线" panose="02010600030101010101" pitchFamily="2" charset="-122"/>
              </a:rPr>
              <a:t>多步骤操作和状态依赖导致条件分支多，处理复杂</a:t>
            </a:r>
            <a:endParaRPr lang="en-US" altLang="zh-CN" b="0" i="0" dirty="0">
              <a:solidFill>
                <a:srgbClr val="111111"/>
              </a:solidFill>
              <a:effectLst/>
              <a:latin typeface="Fira Code Light" panose="020B0809050000020004" pitchFamily="49" charset="0"/>
              <a:ea typeface="Fira Code Light" panose="020B0809050000020004" pitchFamily="49" charset="0"/>
            </a:endParaRPr>
          </a:p>
        </p:txBody>
      </p:sp>
    </p:spTree>
    <p:extLst>
      <p:ext uri="{BB962C8B-B14F-4D97-AF65-F5344CB8AC3E}">
        <p14:creationId xmlns:p14="http://schemas.microsoft.com/office/powerpoint/2010/main" val="266618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37F63-0A2A-4BAB-A194-F041B7454F2E}"/>
              </a:ext>
            </a:extLst>
          </p:cNvPr>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解决方案：任务编排</a:t>
            </a:r>
          </a:p>
        </p:txBody>
      </p:sp>
      <p:sp>
        <p:nvSpPr>
          <p:cNvPr id="3" name="文本占位符 2">
            <a:extLst>
              <a:ext uri="{FF2B5EF4-FFF2-40B4-BE49-F238E27FC236}">
                <a16:creationId xmlns:a16="http://schemas.microsoft.com/office/drawing/2014/main" id="{53A6AD6A-A462-4E18-AE51-D1BDFA33EB56}"/>
              </a:ext>
            </a:extLst>
          </p:cNvPr>
          <p:cNvSpPr>
            <a:spLocks noGrp="1"/>
          </p:cNvSpPr>
          <p:nvPr>
            <p:ph type="body" sz="quarter" idx="10"/>
          </p:nvPr>
        </p:nvSpPr>
        <p:spPr>
          <a:xfrm>
            <a:off x="731838" y="1047750"/>
            <a:ext cx="10728326" cy="5183717"/>
          </a:xfrm>
        </p:spPr>
        <p:txBody>
          <a:bodyPr/>
          <a:lstStyle/>
          <a:p>
            <a:pPr marL="447441" indent="-342900"/>
            <a:r>
              <a:rPr lang="zh-CN" altLang="en-US" sz="1800" b="1" i="0" dirty="0">
                <a:solidFill>
                  <a:srgbClr val="111111"/>
                </a:solidFill>
                <a:effectLst/>
                <a:latin typeface="Fira Code Light" panose="020B0809050000020004" pitchFamily="49" charset="0"/>
                <a:ea typeface="等线" panose="02010600030101010101" pitchFamily="2" charset="-122"/>
              </a:rPr>
              <a:t>原子操作的组合</a:t>
            </a:r>
            <a:r>
              <a:rPr lang="zh-CN" altLang="en-US" sz="1800" b="0" i="0" dirty="0">
                <a:solidFill>
                  <a:srgbClr val="111111"/>
                </a:solidFill>
                <a:effectLst/>
                <a:latin typeface="Fira Code Light" panose="020B0809050000020004" pitchFamily="49" charset="0"/>
                <a:ea typeface="等线" panose="02010600030101010101" pitchFamily="2" charset="-122"/>
              </a:rPr>
              <a:t>：掉头指令由多个操作组成。在执行过程中，这些操作按照预定义的顺序依次执行，完成复杂的业务任务</a:t>
            </a:r>
          </a:p>
          <a:p>
            <a:pPr marL="447441" indent="-342900"/>
            <a:r>
              <a:rPr lang="zh-CN" altLang="en-US" sz="1800" b="1" i="0" dirty="0">
                <a:solidFill>
                  <a:srgbClr val="111111"/>
                </a:solidFill>
                <a:effectLst/>
                <a:latin typeface="Fira Code Light" panose="020B0809050000020004" pitchFamily="49" charset="0"/>
                <a:ea typeface="等线" panose="02010600030101010101" pitchFamily="2" charset="-122"/>
              </a:rPr>
              <a:t>失败处理</a:t>
            </a:r>
            <a:r>
              <a:rPr lang="zh-CN" altLang="en-US" sz="1800" b="0" i="0" dirty="0">
                <a:solidFill>
                  <a:srgbClr val="111111"/>
                </a:solidFill>
                <a:effectLst/>
                <a:latin typeface="Fira Code Light" panose="020B0809050000020004" pitchFamily="49" charset="0"/>
                <a:ea typeface="等线" panose="02010600030101010101" pitchFamily="2" charset="-122"/>
              </a:rPr>
              <a:t>：</a:t>
            </a:r>
            <a:r>
              <a:rPr lang="zh-CN" altLang="en-US" sz="1800" dirty="0">
                <a:solidFill>
                  <a:srgbClr val="111111"/>
                </a:solidFill>
                <a:latin typeface="Fira Code Light" panose="020B0809050000020004" pitchFamily="49" charset="0"/>
                <a:ea typeface="等线" panose="02010600030101010101" pitchFamily="2" charset="-122"/>
              </a:rPr>
              <a:t>企业软件开发</a:t>
            </a:r>
            <a:r>
              <a:rPr lang="zh-CN" altLang="en-US" sz="1800" b="0" i="0" dirty="0">
                <a:solidFill>
                  <a:srgbClr val="111111"/>
                </a:solidFill>
                <a:effectLst/>
                <a:latin typeface="Fira Code Light" panose="020B0809050000020004" pitchFamily="49" charset="0"/>
                <a:ea typeface="等线" panose="02010600030101010101" pitchFamily="2" charset="-122"/>
              </a:rPr>
              <a:t>中，可能会有某些操作失败。</a:t>
            </a:r>
            <a:r>
              <a:rPr lang="zh-CN" altLang="en-US" sz="1800" dirty="0">
                <a:solidFill>
                  <a:srgbClr val="111111"/>
                </a:solidFill>
                <a:latin typeface="Fira Code Light" panose="020B0809050000020004" pitchFamily="49" charset="0"/>
                <a:ea typeface="等线" panose="02010600030101010101" pitchFamily="2" charset="-122"/>
              </a:rPr>
              <a:t>为</a:t>
            </a:r>
            <a:r>
              <a:rPr lang="zh-CN" altLang="en-US" sz="1800" b="0" i="0" dirty="0">
                <a:solidFill>
                  <a:srgbClr val="111111"/>
                </a:solidFill>
                <a:effectLst/>
                <a:latin typeface="Fira Code Light" panose="020B0809050000020004" pitchFamily="49" charset="0"/>
                <a:ea typeface="等线" panose="02010600030101010101" pitchFamily="2" charset="-122"/>
              </a:rPr>
              <a:t>确保系统能够有效地处理这些失败情况，通过重试、回滚或补偿机制，保证业务流程的完整性和一致性</a:t>
            </a:r>
            <a:endParaRPr lang="en-US" altLang="zh-CN" sz="1800" b="0" i="0" dirty="0">
              <a:solidFill>
                <a:srgbClr val="111111"/>
              </a:solidFill>
              <a:effectLst/>
              <a:latin typeface="Fira Code Light" panose="020B0809050000020004" pitchFamily="49" charset="0"/>
              <a:ea typeface="Fira Code Light" panose="020B0809050000020004" pitchFamily="49" charset="0"/>
            </a:endParaRPr>
          </a:p>
          <a:p>
            <a:pPr marL="447441" indent="-342900"/>
            <a:r>
              <a:rPr lang="zh-CN" altLang="en-US" sz="1800" b="1" dirty="0">
                <a:solidFill>
                  <a:srgbClr val="111111"/>
                </a:solidFill>
                <a:latin typeface="Fira Code Light" panose="020B0809050000020004" pitchFamily="49" charset="0"/>
                <a:ea typeface="等线" panose="02010600030101010101" pitchFamily="2" charset="-122"/>
              </a:rPr>
              <a:t>实现步骤：</a:t>
            </a:r>
            <a:endParaRPr lang="en-US" altLang="zh-CN" sz="1800" b="1" dirty="0">
              <a:solidFill>
                <a:srgbClr val="111111"/>
              </a:solidFill>
              <a:latin typeface="Fira Code Light" panose="020B0809050000020004" pitchFamily="49" charset="0"/>
              <a:ea typeface="Fira Code Light" panose="020B0809050000020004" pitchFamily="49" charset="0"/>
            </a:endParaRPr>
          </a:p>
          <a:p>
            <a:pPr lvl="1"/>
            <a:r>
              <a:rPr lang="zh-CN" altLang="en-US" sz="1600" b="1" i="0" dirty="0">
                <a:solidFill>
                  <a:srgbClr val="111111"/>
                </a:solidFill>
                <a:effectLst/>
                <a:latin typeface="Fira Code Light" panose="020B0809050000020004" pitchFamily="49" charset="0"/>
                <a:ea typeface="等线" panose="02010600030101010101" pitchFamily="2" charset="-122"/>
              </a:rPr>
              <a:t>原子指令抽象</a:t>
            </a:r>
          </a:p>
          <a:p>
            <a:pPr lvl="2">
              <a:buFont typeface="Arial" panose="020B0604020202020204" pitchFamily="34" charset="0"/>
              <a:buChar char="•"/>
            </a:pPr>
            <a:r>
              <a:rPr lang="zh-CN" altLang="en-US" sz="1400" b="1" i="0" dirty="0">
                <a:solidFill>
                  <a:srgbClr val="111111"/>
                </a:solidFill>
                <a:effectLst/>
                <a:latin typeface="Fira Code Light" panose="020B0809050000020004" pitchFamily="49" charset="0"/>
                <a:ea typeface="等线" panose="02010600030101010101" pitchFamily="2" charset="-122"/>
              </a:rPr>
              <a:t>定义原子指令</a:t>
            </a:r>
            <a:r>
              <a:rPr lang="zh-CN" altLang="en-US" sz="1400" b="0" i="0" dirty="0">
                <a:solidFill>
                  <a:srgbClr val="111111"/>
                </a:solidFill>
                <a:effectLst/>
                <a:latin typeface="Fira Code Light" panose="020B0809050000020004" pitchFamily="49" charset="0"/>
                <a:ea typeface="等线" panose="02010600030101010101" pitchFamily="2" charset="-122"/>
              </a:rPr>
              <a:t>：明确每个原子操作的输入、输出和执行逻辑。例如，左转</a:t>
            </a:r>
            <a:r>
              <a:rPr lang="en-US" altLang="zh-CN" sz="1400" b="0" i="0" dirty="0">
                <a:solidFill>
                  <a:srgbClr val="111111"/>
                </a:solidFill>
                <a:effectLst/>
                <a:latin typeface="Fira Code Light" panose="020B0809050000020004" pitchFamily="49" charset="0"/>
                <a:ea typeface="Fira Code Light" panose="020B0809050000020004" pitchFamily="49" charset="0"/>
              </a:rPr>
              <a:t>90</a:t>
            </a:r>
            <a:r>
              <a:rPr lang="zh-CN" altLang="en-US" sz="1400" b="0" i="0" dirty="0">
                <a:solidFill>
                  <a:srgbClr val="111111"/>
                </a:solidFill>
                <a:effectLst/>
                <a:latin typeface="Fira Code Light" panose="020B0809050000020004" pitchFamily="49" charset="0"/>
                <a:ea typeface="等线" panose="02010600030101010101" pitchFamily="2" charset="-122"/>
              </a:rPr>
              <a:t>度、向前进</a:t>
            </a:r>
            <a:r>
              <a:rPr lang="en-US" altLang="zh-CN" sz="1400" b="0" i="0" dirty="0">
                <a:solidFill>
                  <a:srgbClr val="111111"/>
                </a:solidFill>
                <a:effectLst/>
                <a:latin typeface="Fira Code Light" panose="020B0809050000020004" pitchFamily="49" charset="0"/>
                <a:ea typeface="Fira Code Light" panose="020B0809050000020004" pitchFamily="49" charset="0"/>
              </a:rPr>
              <a:t>1</a:t>
            </a:r>
            <a:r>
              <a:rPr lang="zh-CN" altLang="en-US" sz="1400" b="0" i="0" dirty="0">
                <a:solidFill>
                  <a:srgbClr val="111111"/>
                </a:solidFill>
                <a:effectLst/>
                <a:latin typeface="Fira Code Light" panose="020B0809050000020004" pitchFamily="49" charset="0"/>
                <a:ea typeface="等线" panose="02010600030101010101" pitchFamily="2" charset="-122"/>
              </a:rPr>
              <a:t>格等</a:t>
            </a:r>
          </a:p>
          <a:p>
            <a:pPr lvl="2">
              <a:buFont typeface="Arial" panose="020B0604020202020204" pitchFamily="34" charset="0"/>
              <a:buChar char="•"/>
            </a:pPr>
            <a:r>
              <a:rPr lang="zh-CN" altLang="en-US" sz="1400" b="1" i="0" dirty="0">
                <a:solidFill>
                  <a:srgbClr val="111111"/>
                </a:solidFill>
                <a:effectLst/>
                <a:latin typeface="Fira Code Light" panose="020B0809050000020004" pitchFamily="49" charset="0"/>
                <a:ea typeface="等线" panose="02010600030101010101" pitchFamily="2" charset="-122"/>
              </a:rPr>
              <a:t>抽象接口</a:t>
            </a:r>
            <a:r>
              <a:rPr lang="zh-CN" altLang="en-US" sz="1400" b="0" i="0" dirty="0">
                <a:solidFill>
                  <a:srgbClr val="111111"/>
                </a:solidFill>
                <a:effectLst/>
                <a:latin typeface="Fira Code Light" panose="020B0809050000020004" pitchFamily="49" charset="0"/>
                <a:ea typeface="等线" panose="02010600030101010101" pitchFamily="2" charset="-122"/>
              </a:rPr>
              <a:t>：为每个原子指令定义统一的接口，使得不同的原子指令可以通过相同的方式调用</a:t>
            </a:r>
          </a:p>
          <a:p>
            <a:pPr lvl="1"/>
            <a:r>
              <a:rPr lang="en-US" altLang="zh-CN" sz="1600" b="1" i="0" dirty="0">
                <a:solidFill>
                  <a:srgbClr val="111111"/>
                </a:solidFill>
                <a:effectLst/>
                <a:latin typeface="Fira Code Light" panose="020B0809050000020004" pitchFamily="49" charset="0"/>
                <a:ea typeface="Fira Code Light" panose="020B0809050000020004" pitchFamily="49" charset="0"/>
              </a:rPr>
              <a:t>Command</a:t>
            </a:r>
            <a:r>
              <a:rPr lang="zh-CN" altLang="en-US" sz="1600" b="1" i="0" dirty="0">
                <a:solidFill>
                  <a:srgbClr val="111111"/>
                </a:solidFill>
                <a:effectLst/>
                <a:latin typeface="Fira Code Light" panose="020B0809050000020004" pitchFamily="49" charset="0"/>
                <a:ea typeface="等线" panose="02010600030101010101" pitchFamily="2" charset="-122"/>
              </a:rPr>
              <a:t>指令编排：</a:t>
            </a:r>
            <a:r>
              <a:rPr lang="zh-CN" altLang="en-US" sz="1600" b="0" i="0" dirty="0">
                <a:solidFill>
                  <a:srgbClr val="111111"/>
                </a:solidFill>
                <a:effectLst/>
                <a:latin typeface="Fira Code Light" panose="020B0809050000020004" pitchFamily="49" charset="0"/>
                <a:ea typeface="等线" panose="02010600030101010101" pitchFamily="2" charset="-122"/>
              </a:rPr>
              <a:t>将多个原子指令按照业务需求进行组合，形成一个完整的任务。例如，</a:t>
            </a:r>
            <a:r>
              <a:rPr lang="en-US" altLang="zh-CN" sz="1600" b="0" i="0" dirty="0">
                <a:solidFill>
                  <a:srgbClr val="111111"/>
                </a:solidFill>
                <a:effectLst/>
                <a:latin typeface="Fira Code Light" panose="020B0809050000020004" pitchFamily="49" charset="0"/>
                <a:ea typeface="Fira Code Light" panose="020B0809050000020004" pitchFamily="49" charset="0"/>
              </a:rPr>
              <a:t>TR</a:t>
            </a:r>
            <a:r>
              <a:rPr lang="zh-CN" altLang="en-US" sz="1600" b="0" i="0" dirty="0">
                <a:solidFill>
                  <a:srgbClr val="111111"/>
                </a:solidFill>
                <a:effectLst/>
                <a:latin typeface="Fira Code Light" panose="020B0809050000020004" pitchFamily="49" charset="0"/>
                <a:ea typeface="等线" panose="02010600030101010101" pitchFamily="2" charset="-122"/>
              </a:rPr>
              <a:t>指令在加速状态下的顺序是：向前进</a:t>
            </a:r>
            <a:r>
              <a:rPr lang="en-US" altLang="zh-CN" sz="1600" b="0" i="0" dirty="0">
                <a:solidFill>
                  <a:srgbClr val="111111"/>
                </a:solidFill>
                <a:effectLst/>
                <a:latin typeface="Fira Code Light" panose="020B0809050000020004" pitchFamily="49" charset="0"/>
                <a:ea typeface="Fira Code Light" panose="020B0809050000020004" pitchFamily="49" charset="0"/>
              </a:rPr>
              <a:t>1</a:t>
            </a:r>
            <a:r>
              <a:rPr lang="zh-CN" altLang="en-US" sz="1600" b="0" i="0" dirty="0">
                <a:solidFill>
                  <a:srgbClr val="111111"/>
                </a:solidFill>
                <a:effectLst/>
                <a:latin typeface="Fira Code Light" panose="020B0809050000020004" pitchFamily="49" charset="0"/>
                <a:ea typeface="等线" panose="02010600030101010101" pitchFamily="2" charset="-122"/>
              </a:rPr>
              <a:t>格</a:t>
            </a:r>
            <a:r>
              <a:rPr lang="en-US" altLang="zh-CN" sz="1600" b="0" i="0" dirty="0">
                <a:solidFill>
                  <a:srgbClr val="111111"/>
                </a:solidFill>
                <a:effectLst/>
                <a:latin typeface="Fira Code Light" panose="020B0809050000020004" pitchFamily="49" charset="0"/>
                <a:ea typeface="Fira Code Light" panose="020B0809050000020004" pitchFamily="49" charset="0"/>
              </a:rPr>
              <a:t>-&gt;</a:t>
            </a:r>
            <a:r>
              <a:rPr lang="zh-CN" altLang="en-US" sz="1600" b="0" i="0" dirty="0">
                <a:solidFill>
                  <a:srgbClr val="111111"/>
                </a:solidFill>
                <a:effectLst/>
                <a:latin typeface="Fira Code Light" panose="020B0809050000020004" pitchFamily="49" charset="0"/>
                <a:ea typeface="等线" panose="02010600030101010101" pitchFamily="2" charset="-122"/>
              </a:rPr>
              <a:t>左转</a:t>
            </a:r>
            <a:r>
              <a:rPr lang="en-US" altLang="zh-CN" sz="1600" b="0" i="0" dirty="0">
                <a:solidFill>
                  <a:srgbClr val="111111"/>
                </a:solidFill>
                <a:effectLst/>
                <a:latin typeface="Fira Code Light" panose="020B0809050000020004" pitchFamily="49" charset="0"/>
                <a:ea typeface="Fira Code Light" panose="020B0809050000020004" pitchFamily="49" charset="0"/>
              </a:rPr>
              <a:t>90</a:t>
            </a:r>
            <a:r>
              <a:rPr lang="zh-CN" altLang="en-US" sz="1600" b="0" i="0" dirty="0">
                <a:solidFill>
                  <a:srgbClr val="111111"/>
                </a:solidFill>
                <a:effectLst/>
                <a:latin typeface="Fira Code Light" panose="020B0809050000020004" pitchFamily="49" charset="0"/>
                <a:ea typeface="等线" panose="02010600030101010101" pitchFamily="2" charset="-122"/>
              </a:rPr>
              <a:t>度</a:t>
            </a:r>
            <a:r>
              <a:rPr lang="en-US" altLang="zh-CN" sz="1600" b="0" i="0" dirty="0">
                <a:solidFill>
                  <a:srgbClr val="111111"/>
                </a:solidFill>
                <a:effectLst/>
                <a:latin typeface="Fira Code Light" panose="020B0809050000020004" pitchFamily="49" charset="0"/>
                <a:ea typeface="Fira Code Light" panose="020B0809050000020004" pitchFamily="49" charset="0"/>
              </a:rPr>
              <a:t>-&gt;</a:t>
            </a:r>
            <a:r>
              <a:rPr lang="zh-CN" altLang="en-US" sz="1600" b="0" i="0" dirty="0">
                <a:solidFill>
                  <a:srgbClr val="111111"/>
                </a:solidFill>
                <a:effectLst/>
                <a:latin typeface="Fira Code Light" panose="020B0809050000020004" pitchFamily="49" charset="0"/>
                <a:ea typeface="等线" panose="02010600030101010101" pitchFamily="2" charset="-122"/>
              </a:rPr>
              <a:t>向前进</a:t>
            </a:r>
            <a:r>
              <a:rPr lang="en-US" altLang="zh-CN" sz="1600" b="0" i="0" dirty="0">
                <a:solidFill>
                  <a:srgbClr val="111111"/>
                </a:solidFill>
                <a:effectLst/>
                <a:latin typeface="Fira Code Light" panose="020B0809050000020004" pitchFamily="49" charset="0"/>
                <a:ea typeface="Fira Code Light" panose="020B0809050000020004" pitchFamily="49" charset="0"/>
              </a:rPr>
              <a:t>1</a:t>
            </a:r>
            <a:r>
              <a:rPr lang="zh-CN" altLang="en-US" sz="1600" b="0" i="0" dirty="0">
                <a:solidFill>
                  <a:srgbClr val="111111"/>
                </a:solidFill>
                <a:effectLst/>
                <a:latin typeface="Fira Code Light" panose="020B0809050000020004" pitchFamily="49" charset="0"/>
                <a:ea typeface="等线" panose="02010600030101010101" pitchFamily="2" charset="-122"/>
              </a:rPr>
              <a:t>格</a:t>
            </a:r>
            <a:r>
              <a:rPr lang="en-US" altLang="zh-CN" sz="1600" b="0" i="0" dirty="0">
                <a:solidFill>
                  <a:srgbClr val="111111"/>
                </a:solidFill>
                <a:effectLst/>
                <a:latin typeface="Fira Code Light" panose="020B0809050000020004" pitchFamily="49" charset="0"/>
                <a:ea typeface="Fira Code Light" panose="020B0809050000020004" pitchFamily="49" charset="0"/>
              </a:rPr>
              <a:t>-&gt;</a:t>
            </a:r>
            <a:r>
              <a:rPr lang="zh-CN" altLang="en-US" sz="1600" b="0" i="0" dirty="0">
                <a:solidFill>
                  <a:srgbClr val="111111"/>
                </a:solidFill>
                <a:effectLst/>
                <a:latin typeface="Fira Code Light" panose="020B0809050000020004" pitchFamily="49" charset="0"/>
                <a:ea typeface="等线" panose="02010600030101010101" pitchFamily="2" charset="-122"/>
              </a:rPr>
              <a:t>左转</a:t>
            </a:r>
            <a:r>
              <a:rPr lang="en-US" altLang="zh-CN" sz="1600" b="0" i="0" dirty="0">
                <a:solidFill>
                  <a:srgbClr val="111111"/>
                </a:solidFill>
                <a:effectLst/>
                <a:latin typeface="Fira Code Light" panose="020B0809050000020004" pitchFamily="49" charset="0"/>
                <a:ea typeface="Fira Code Light" panose="020B0809050000020004" pitchFamily="49" charset="0"/>
              </a:rPr>
              <a:t>90</a:t>
            </a:r>
            <a:r>
              <a:rPr lang="zh-CN" altLang="en-US" sz="1600" b="0" i="0" dirty="0">
                <a:solidFill>
                  <a:srgbClr val="111111"/>
                </a:solidFill>
                <a:effectLst/>
                <a:latin typeface="Fira Code Light" panose="020B0809050000020004" pitchFamily="49" charset="0"/>
                <a:ea typeface="等线" panose="02010600030101010101" pitchFamily="2" charset="-122"/>
              </a:rPr>
              <a:t>度</a:t>
            </a:r>
            <a:endParaRPr lang="en-US" altLang="zh-CN" sz="1600" b="0" i="0" dirty="0">
              <a:solidFill>
                <a:srgbClr val="111111"/>
              </a:solidFill>
              <a:effectLst/>
              <a:latin typeface="Fira Code Light" panose="020B0809050000020004" pitchFamily="49" charset="0"/>
              <a:ea typeface="Fira Code Light" panose="020B0809050000020004" pitchFamily="49" charset="0"/>
            </a:endParaRPr>
          </a:p>
          <a:p>
            <a:pPr lvl="1"/>
            <a:r>
              <a:rPr lang="zh-CN" altLang="en-US" sz="1600" b="1" dirty="0">
                <a:solidFill>
                  <a:srgbClr val="111111"/>
                </a:solidFill>
                <a:latin typeface="Fira Code Light" panose="020B0809050000020004" pitchFamily="49" charset="0"/>
                <a:ea typeface="等线" panose="02010600030101010101" pitchFamily="2" charset="-122"/>
              </a:rPr>
              <a:t>原子指令批量操作调用：</a:t>
            </a:r>
            <a:r>
              <a:rPr lang="zh-CN" altLang="en-US" sz="1600" b="0" i="0" dirty="0">
                <a:solidFill>
                  <a:srgbClr val="111111"/>
                </a:solidFill>
                <a:effectLst/>
                <a:latin typeface="Fira Code Light" panose="020B0809050000020004" pitchFamily="49" charset="0"/>
                <a:ea typeface="等线" panose="02010600030101010101" pitchFamily="2" charset="-122"/>
              </a:rPr>
              <a:t>高效地执行编排好的原子指令列表，将编排好的原子指令列表传递给执行器，执行器按顺序调用每个原子指令</a:t>
            </a:r>
          </a:p>
          <a:p>
            <a:pPr marL="447441" indent="-342900"/>
            <a:endParaRPr lang="zh-CN" altLang="en-US" sz="1800" b="1" dirty="0">
              <a:solidFill>
                <a:srgbClr val="111111"/>
              </a:solidFill>
              <a:latin typeface="Fira Code Light" panose="020B0809050000020004" pitchFamily="49" charset="0"/>
              <a:ea typeface="等线" panose="02010600030101010101" pitchFamily="2" charset="-122"/>
            </a:endParaRPr>
          </a:p>
          <a:p>
            <a:endParaRPr lang="zh-CN" altLang="en-US" dirty="0">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407912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1000"/>
                                        <p:tgtEl>
                                          <p:spTgt spid="3">
                                            <p:txEl>
                                              <p:pRg st="4" end="4"/>
                                            </p:txEl>
                                          </p:spTgt>
                                        </p:tgtEl>
                                      </p:cBhvr>
                                    </p:animEffect>
                                    <p:anim calcmode="lin" valueType="num">
                                      <p:cBhvr>
                                        <p:cTn id="1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00"/>
                                        <p:tgtEl>
                                          <p:spTgt spid="3">
                                            <p:txEl>
                                              <p:pRg st="5" end="5"/>
                                            </p:txEl>
                                          </p:spTgt>
                                        </p:tgtEl>
                                      </p:cBhvr>
                                    </p:animEffect>
                                    <p:anim calcmode="lin" valueType="num">
                                      <p:cBhvr>
                                        <p:cTn id="2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1000"/>
                                        <p:tgtEl>
                                          <p:spTgt spid="3">
                                            <p:txEl>
                                              <p:pRg st="6" end="6"/>
                                            </p:txEl>
                                          </p:spTgt>
                                        </p:tgtEl>
                                      </p:cBhvr>
                                    </p:animEffect>
                                    <p:anim calcmode="lin" valueType="num">
                                      <p:cBhvr>
                                        <p:cTn id="2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1000"/>
                                        <p:tgtEl>
                                          <p:spTgt spid="3">
                                            <p:txEl>
                                              <p:pRg st="7" end="7"/>
                                            </p:txEl>
                                          </p:spTgt>
                                        </p:tgtEl>
                                      </p:cBhvr>
                                    </p:animEffect>
                                    <p:anim calcmode="lin" valueType="num">
                                      <p:cBhvr>
                                        <p:cTn id="3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3B5FD-2009-4640-996C-8154B265DC65}"/>
              </a:ext>
            </a:extLst>
          </p:cNvPr>
          <p:cNvSpPr>
            <a:spLocks noGrp="1"/>
          </p:cNvSpPr>
          <p:nvPr>
            <p:ph type="ctrTitle"/>
          </p:nvPr>
        </p:nvSpPr>
        <p:spPr/>
        <p:txBody>
          <a:bodyPr>
            <a:normAutofit/>
          </a:bodyPr>
          <a:lstStyle/>
          <a:p>
            <a:r>
              <a:rPr lang="en-US" altLang="zh-CN" sz="4000" dirty="0">
                <a:latin typeface="Fira Code Light" panose="020B0809050000020004" pitchFamily="49" charset="0"/>
                <a:ea typeface="Fira Code Light" panose="020B0809050000020004" pitchFamily="49" charset="0"/>
              </a:rPr>
              <a:t>C++</a:t>
            </a:r>
            <a:r>
              <a:rPr lang="zh-CN" altLang="en-US" sz="4000" dirty="0">
                <a:latin typeface="Fira Code Light" panose="020B0809050000020004" pitchFamily="49" charset="0"/>
                <a:ea typeface="等线" panose="02010600030101010101" pitchFamily="2" charset="-122"/>
              </a:rPr>
              <a:t>企业软件开发实践</a:t>
            </a:r>
          </a:p>
        </p:txBody>
      </p:sp>
      <p:sp>
        <p:nvSpPr>
          <p:cNvPr id="3" name="文本占位符 2">
            <a:extLst>
              <a:ext uri="{FF2B5EF4-FFF2-40B4-BE49-F238E27FC236}">
                <a16:creationId xmlns:a16="http://schemas.microsoft.com/office/drawing/2014/main" id="{DA08AAE8-FA30-4269-A5D7-3C259C54F457}"/>
              </a:ext>
            </a:extLst>
          </p:cNvPr>
          <p:cNvSpPr>
            <a:spLocks noGrp="1"/>
          </p:cNvSpPr>
          <p:nvPr>
            <p:ph type="body" sz="quarter" idx="10"/>
          </p:nvPr>
        </p:nvSpPr>
        <p:spPr>
          <a:xfrm>
            <a:off x="916561" y="1949372"/>
            <a:ext cx="8125840" cy="494025"/>
          </a:xfrm>
        </p:spPr>
        <p:txBody>
          <a:bodyPr/>
          <a:lstStyle/>
          <a:p>
            <a:r>
              <a:rPr lang="zh-CN" altLang="en-US" sz="2800" dirty="0">
                <a:latin typeface="等线" panose="02010600030101010101" pitchFamily="2" charset="-122"/>
                <a:ea typeface="等线" panose="02010600030101010101" pitchFamily="2" charset="-122"/>
              </a:rPr>
              <a:t>实验</a:t>
            </a:r>
            <a:r>
              <a:rPr lang="en-US" altLang="zh-CN" sz="2800" dirty="0">
                <a:latin typeface="等线" panose="02010600030101010101" pitchFamily="2" charset="-122"/>
                <a:ea typeface="等线" panose="02010600030101010101" pitchFamily="2" charset="-122"/>
              </a:rPr>
              <a:t>4-</a:t>
            </a:r>
            <a:r>
              <a:rPr lang="zh-CN" altLang="en-US" sz="2800" dirty="0">
                <a:latin typeface="等线" panose="02010600030101010101" pitchFamily="2" charset="-122"/>
                <a:ea typeface="等线" panose="02010600030101010101" pitchFamily="2" charset="-122"/>
              </a:rPr>
              <a:t>综合实践</a:t>
            </a:r>
          </a:p>
          <a:p>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01992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437F63-0A2A-4BAB-A194-F041B7454F2E}"/>
              </a:ext>
            </a:extLst>
          </p:cNvPr>
          <p:cNvSpPr>
            <a:spLocks noGrp="1"/>
          </p:cNvSpPr>
          <p:nvPr>
            <p:ph type="title"/>
          </p:nvPr>
        </p:nvSpPr>
        <p:spPr>
          <a:xfrm>
            <a:off x="349701" y="24387"/>
            <a:ext cx="10728325" cy="485982"/>
          </a:xfrm>
        </p:spPr>
        <p:txBody>
          <a:bodyPr/>
          <a:lstStyle/>
          <a:p>
            <a:r>
              <a:rPr lang="zh-CN" altLang="en-US" b="1" dirty="0">
                <a:latin typeface="Fira Code Light" panose="020B0809050000020004" pitchFamily="49" charset="0"/>
                <a:ea typeface="等线" panose="02010600030101010101" pitchFamily="2" charset="-122"/>
              </a:rPr>
              <a:t>解决方案：任务编排</a:t>
            </a:r>
          </a:p>
        </p:txBody>
      </p:sp>
      <p:sp>
        <p:nvSpPr>
          <p:cNvPr id="7" name="文本框 6">
            <a:extLst>
              <a:ext uri="{FF2B5EF4-FFF2-40B4-BE49-F238E27FC236}">
                <a16:creationId xmlns:a16="http://schemas.microsoft.com/office/drawing/2014/main" id="{D3248947-E65B-05A3-D0E0-DFA651018623}"/>
              </a:ext>
            </a:extLst>
          </p:cNvPr>
          <p:cNvSpPr txBox="1"/>
          <p:nvPr/>
        </p:nvSpPr>
        <p:spPr>
          <a:xfrm>
            <a:off x="245660" y="526939"/>
            <a:ext cx="11791667" cy="6001643"/>
          </a:xfrm>
          <a:prstGeom prst="rect">
            <a:avLst/>
          </a:prstGeom>
          <a:noFill/>
        </p:spPr>
        <p:txBody>
          <a:bodyPr wrap="square">
            <a:spAutoFit/>
          </a:bodyPr>
          <a:lstStyle/>
          <a:p>
            <a:pPr marL="0" indent="0">
              <a:buNone/>
            </a:pPr>
            <a:r>
              <a:rPr lang="zh-CN" altLang="en-US" sz="1600" dirty="0">
                <a:latin typeface="+mn-ea"/>
                <a:ea typeface="+mn-ea"/>
              </a:rPr>
              <a:t>日常生活中的任务编排</a:t>
            </a:r>
          </a:p>
          <a:p>
            <a:pPr marL="0" indent="0">
              <a:buNone/>
            </a:pPr>
            <a:endParaRPr lang="zh-CN" altLang="en-US" sz="1600" dirty="0">
              <a:latin typeface="+mn-ea"/>
              <a:ea typeface="+mn-ea"/>
            </a:endParaRPr>
          </a:p>
          <a:p>
            <a:pPr marL="0" indent="0">
              <a:buNone/>
            </a:pPr>
            <a:r>
              <a:rPr lang="zh-CN" altLang="en-US" sz="1600" b="1" dirty="0">
                <a:latin typeface="+mn-ea"/>
                <a:ea typeface="+mn-ea"/>
              </a:rPr>
              <a:t>背景</a:t>
            </a:r>
          </a:p>
          <a:p>
            <a:pPr marL="0" indent="0">
              <a:buNone/>
            </a:pPr>
            <a:r>
              <a:rPr lang="zh-CN" altLang="en-US" sz="1600" dirty="0">
                <a:latin typeface="+mn-ea"/>
                <a:ea typeface="+mn-ea"/>
              </a:rPr>
              <a:t>想象一下，我们要写一篇文章。写文章的过程可以看作是一个复杂的任务，而这个任务可以通过多个简单的步骤（原子任务）来完成。</a:t>
            </a:r>
          </a:p>
          <a:p>
            <a:pPr marL="0" indent="0">
              <a:buNone/>
            </a:pPr>
            <a:endParaRPr lang="zh-CN" altLang="en-US" sz="1600" dirty="0">
              <a:latin typeface="+mn-ea"/>
              <a:ea typeface="+mn-ea"/>
            </a:endParaRPr>
          </a:p>
          <a:p>
            <a:pPr marL="0" indent="0">
              <a:buNone/>
            </a:pPr>
            <a:r>
              <a:rPr lang="zh-CN" altLang="en-US" sz="1600" dirty="0">
                <a:latin typeface="+mn-ea"/>
                <a:ea typeface="+mn-ea"/>
              </a:rPr>
              <a:t>任务分解</a:t>
            </a:r>
          </a:p>
          <a:p>
            <a:pPr marL="0" indent="0">
              <a:buNone/>
            </a:pPr>
            <a:r>
              <a:rPr lang="en-US" altLang="zh-CN" sz="1600" dirty="0">
                <a:latin typeface="+mn-ea"/>
                <a:ea typeface="+mn-ea"/>
              </a:rPr>
              <a:t>1. </a:t>
            </a:r>
            <a:r>
              <a:rPr lang="zh-CN" altLang="en-US" sz="1600" dirty="0">
                <a:latin typeface="+mn-ea"/>
                <a:ea typeface="+mn-ea"/>
              </a:rPr>
              <a:t>字母：最基本的元素，相当于原子任务。</a:t>
            </a:r>
          </a:p>
          <a:p>
            <a:pPr marL="0" indent="0">
              <a:buNone/>
            </a:pPr>
            <a:r>
              <a:rPr lang="en-US" altLang="zh-CN" sz="1600" dirty="0">
                <a:latin typeface="+mn-ea"/>
                <a:ea typeface="+mn-ea"/>
              </a:rPr>
              <a:t>2. </a:t>
            </a:r>
            <a:r>
              <a:rPr lang="zh-CN" altLang="en-US" sz="1600" dirty="0">
                <a:latin typeface="+mn-ea"/>
                <a:ea typeface="+mn-ea"/>
              </a:rPr>
              <a:t>单词：由字母组成，相当于组合后的简单任务。</a:t>
            </a:r>
          </a:p>
          <a:p>
            <a:pPr marL="0" indent="0">
              <a:buNone/>
            </a:pPr>
            <a:r>
              <a:rPr lang="en-US" altLang="zh-CN" sz="1600" dirty="0">
                <a:latin typeface="+mn-ea"/>
                <a:ea typeface="+mn-ea"/>
              </a:rPr>
              <a:t>3. </a:t>
            </a:r>
            <a:r>
              <a:rPr lang="zh-CN" altLang="en-US" sz="1600" dirty="0">
                <a:latin typeface="+mn-ea"/>
                <a:ea typeface="+mn-ea"/>
              </a:rPr>
              <a:t>句子：由单词组成，相当于更复杂的任务。</a:t>
            </a:r>
          </a:p>
          <a:p>
            <a:pPr marL="0" indent="0">
              <a:buNone/>
            </a:pPr>
            <a:r>
              <a:rPr lang="en-US" altLang="zh-CN" sz="1600" dirty="0">
                <a:latin typeface="+mn-ea"/>
                <a:ea typeface="+mn-ea"/>
              </a:rPr>
              <a:t>4. </a:t>
            </a:r>
            <a:r>
              <a:rPr lang="zh-CN" altLang="en-US" sz="1600" dirty="0">
                <a:latin typeface="+mn-ea"/>
                <a:ea typeface="+mn-ea"/>
              </a:rPr>
              <a:t>段落：由句子组成，相当于更高层次的任务。</a:t>
            </a:r>
          </a:p>
          <a:p>
            <a:pPr marL="0" indent="0">
              <a:buNone/>
            </a:pPr>
            <a:r>
              <a:rPr lang="en-US" altLang="zh-CN" sz="1600" dirty="0">
                <a:latin typeface="+mn-ea"/>
                <a:ea typeface="+mn-ea"/>
              </a:rPr>
              <a:t>5. </a:t>
            </a:r>
            <a:r>
              <a:rPr lang="zh-CN" altLang="en-US" sz="1600" dirty="0">
                <a:latin typeface="+mn-ea"/>
                <a:ea typeface="+mn-ea"/>
              </a:rPr>
              <a:t>文章：由段落组成，相当于最终的复杂任务。</a:t>
            </a:r>
          </a:p>
          <a:p>
            <a:pPr marL="0" indent="0">
              <a:buNone/>
            </a:pPr>
            <a:endParaRPr lang="zh-CN" altLang="en-US" sz="1600" dirty="0">
              <a:latin typeface="+mn-ea"/>
              <a:ea typeface="+mn-ea"/>
            </a:endParaRPr>
          </a:p>
          <a:p>
            <a:pPr marL="0" indent="0">
              <a:buNone/>
            </a:pPr>
            <a:r>
              <a:rPr lang="zh-CN" altLang="en-US" sz="1600" dirty="0">
                <a:latin typeface="+mn-ea"/>
                <a:ea typeface="+mn-ea"/>
              </a:rPr>
              <a:t>任务编排</a:t>
            </a:r>
          </a:p>
          <a:p>
            <a:pPr marL="0" indent="0">
              <a:buNone/>
            </a:pPr>
            <a:r>
              <a:rPr lang="en-US" altLang="zh-CN" sz="1600" dirty="0">
                <a:latin typeface="+mn-ea"/>
                <a:ea typeface="+mn-ea"/>
              </a:rPr>
              <a:t>1. </a:t>
            </a:r>
            <a:r>
              <a:rPr lang="zh-CN" altLang="en-US" sz="1600" dirty="0">
                <a:latin typeface="+mn-ea"/>
                <a:ea typeface="+mn-ea"/>
              </a:rPr>
              <a:t>原子任务：字母（</a:t>
            </a:r>
            <a:r>
              <a:rPr lang="en-US" altLang="zh-CN" sz="1600" dirty="0">
                <a:latin typeface="+mn-ea"/>
                <a:ea typeface="+mn-ea"/>
              </a:rPr>
              <a:t>a, b, c, ... z</a:t>
            </a:r>
            <a:r>
              <a:rPr lang="zh-CN" altLang="en-US" sz="1600" dirty="0">
                <a:latin typeface="+mn-ea"/>
                <a:ea typeface="+mn-ea"/>
              </a:rPr>
              <a:t>）</a:t>
            </a:r>
          </a:p>
          <a:p>
            <a:pPr marL="0" indent="0">
              <a:buNone/>
            </a:pPr>
            <a:r>
              <a:rPr lang="en-US" altLang="zh-CN" sz="1600" dirty="0">
                <a:latin typeface="+mn-ea"/>
                <a:ea typeface="+mn-ea"/>
              </a:rPr>
              <a:t>2. </a:t>
            </a:r>
            <a:r>
              <a:rPr lang="zh-CN" altLang="en-US" sz="1600" dirty="0">
                <a:latin typeface="+mn-ea"/>
                <a:ea typeface="+mn-ea"/>
              </a:rPr>
              <a:t>组合任务：</a:t>
            </a:r>
          </a:p>
          <a:p>
            <a:pPr marL="0" indent="0">
              <a:buNone/>
            </a:pPr>
            <a:r>
              <a:rPr lang="zh-CN" altLang="en-US" sz="1600" dirty="0">
                <a:latin typeface="+mn-ea"/>
                <a:ea typeface="+mn-ea"/>
              </a:rPr>
              <a:t>   </a:t>
            </a:r>
            <a:r>
              <a:rPr lang="en-US" altLang="zh-CN" sz="1600" dirty="0">
                <a:latin typeface="+mn-ea"/>
                <a:ea typeface="+mn-ea"/>
              </a:rPr>
              <a:t>- </a:t>
            </a:r>
            <a:r>
              <a:rPr lang="zh-CN" altLang="en-US" sz="1600" dirty="0">
                <a:latin typeface="+mn-ea"/>
                <a:ea typeface="+mn-ea"/>
              </a:rPr>
              <a:t>组合字母形成单词（如 </a:t>
            </a:r>
            <a:r>
              <a:rPr lang="en-US" altLang="zh-CN" sz="1600" dirty="0">
                <a:latin typeface="+mn-ea"/>
                <a:ea typeface="+mn-ea"/>
              </a:rPr>
              <a:t>"cat", "dog"</a:t>
            </a:r>
            <a:r>
              <a:rPr lang="zh-CN" altLang="en-US" sz="1600" dirty="0">
                <a:latin typeface="+mn-ea"/>
                <a:ea typeface="+mn-ea"/>
              </a:rPr>
              <a:t>）</a:t>
            </a:r>
          </a:p>
          <a:p>
            <a:pPr marL="0" indent="0">
              <a:buNone/>
            </a:pPr>
            <a:r>
              <a:rPr lang="zh-CN" altLang="en-US" sz="1600" dirty="0">
                <a:latin typeface="+mn-ea"/>
                <a:ea typeface="+mn-ea"/>
              </a:rPr>
              <a:t>   </a:t>
            </a:r>
            <a:r>
              <a:rPr lang="en-US" altLang="zh-CN" sz="1600" dirty="0">
                <a:latin typeface="+mn-ea"/>
                <a:ea typeface="+mn-ea"/>
              </a:rPr>
              <a:t>- </a:t>
            </a:r>
            <a:r>
              <a:rPr lang="zh-CN" altLang="en-US" sz="1600" dirty="0">
                <a:latin typeface="+mn-ea"/>
                <a:ea typeface="+mn-ea"/>
              </a:rPr>
              <a:t>组合单词形成句子（如 </a:t>
            </a:r>
            <a:r>
              <a:rPr lang="en-US" altLang="zh-CN" sz="1600" dirty="0">
                <a:latin typeface="+mn-ea"/>
                <a:ea typeface="+mn-ea"/>
              </a:rPr>
              <a:t>"The cat is on the mat."</a:t>
            </a:r>
            <a:r>
              <a:rPr lang="zh-CN" altLang="en-US" sz="1600" dirty="0">
                <a:latin typeface="+mn-ea"/>
                <a:ea typeface="+mn-ea"/>
              </a:rPr>
              <a:t>）</a:t>
            </a:r>
          </a:p>
          <a:p>
            <a:pPr marL="0" indent="0">
              <a:buNone/>
            </a:pPr>
            <a:r>
              <a:rPr lang="zh-CN" altLang="en-US" sz="1600" dirty="0">
                <a:latin typeface="+mn-ea"/>
                <a:ea typeface="+mn-ea"/>
              </a:rPr>
              <a:t>   </a:t>
            </a:r>
            <a:r>
              <a:rPr lang="en-US" altLang="zh-CN" sz="1600" dirty="0">
                <a:latin typeface="+mn-ea"/>
                <a:ea typeface="+mn-ea"/>
              </a:rPr>
              <a:t>- </a:t>
            </a:r>
            <a:r>
              <a:rPr lang="zh-CN" altLang="en-US" sz="1600" dirty="0">
                <a:latin typeface="+mn-ea"/>
                <a:ea typeface="+mn-ea"/>
              </a:rPr>
              <a:t>组合句子形成段落（如 </a:t>
            </a:r>
            <a:r>
              <a:rPr lang="en-US" altLang="zh-CN" sz="1600" dirty="0">
                <a:latin typeface="+mn-ea"/>
                <a:ea typeface="+mn-ea"/>
              </a:rPr>
              <a:t>"The cat is on the mat. The dog is in the yard."</a:t>
            </a:r>
            <a:r>
              <a:rPr lang="zh-CN" altLang="en-US" sz="1600" dirty="0">
                <a:latin typeface="+mn-ea"/>
                <a:ea typeface="+mn-ea"/>
              </a:rPr>
              <a:t>）</a:t>
            </a:r>
          </a:p>
          <a:p>
            <a:pPr marL="0" indent="0">
              <a:buNone/>
            </a:pPr>
            <a:r>
              <a:rPr lang="zh-CN" altLang="en-US" sz="1600" dirty="0">
                <a:latin typeface="+mn-ea"/>
                <a:ea typeface="+mn-ea"/>
              </a:rPr>
              <a:t>   </a:t>
            </a:r>
            <a:r>
              <a:rPr lang="en-US" altLang="zh-CN" sz="1600" dirty="0">
                <a:latin typeface="+mn-ea"/>
                <a:ea typeface="+mn-ea"/>
              </a:rPr>
              <a:t>- </a:t>
            </a:r>
            <a:r>
              <a:rPr lang="zh-CN" altLang="en-US" sz="1600" dirty="0">
                <a:latin typeface="+mn-ea"/>
                <a:ea typeface="+mn-ea"/>
              </a:rPr>
              <a:t>组合段落形成文章（如 </a:t>
            </a:r>
            <a:r>
              <a:rPr lang="en-US" altLang="zh-CN" sz="1600" dirty="0">
                <a:latin typeface="+mn-ea"/>
                <a:ea typeface="+mn-ea"/>
              </a:rPr>
              <a:t>"The cat is on the mat. The dog is in the yard. They are friends."</a:t>
            </a:r>
            <a:r>
              <a:rPr lang="zh-CN" altLang="en-US" sz="1600" dirty="0">
                <a:latin typeface="+mn-ea"/>
                <a:ea typeface="+mn-ea"/>
              </a:rPr>
              <a:t>）</a:t>
            </a:r>
          </a:p>
          <a:p>
            <a:pPr marL="0" indent="0">
              <a:buNone/>
            </a:pPr>
            <a:endParaRPr lang="zh-CN" altLang="en-US" sz="1600" dirty="0">
              <a:latin typeface="+mn-ea"/>
              <a:ea typeface="+mn-ea"/>
            </a:endParaRPr>
          </a:p>
          <a:p>
            <a:pPr marL="0" indent="0">
              <a:buNone/>
            </a:pPr>
            <a:r>
              <a:rPr lang="zh-CN" altLang="en-US" sz="1600" dirty="0">
                <a:latin typeface="+mn-ea"/>
                <a:ea typeface="+mn-ea"/>
              </a:rPr>
              <a:t>总结</a:t>
            </a:r>
          </a:p>
          <a:p>
            <a:pPr marL="0" indent="0">
              <a:buNone/>
            </a:pPr>
            <a:r>
              <a:rPr lang="zh-CN" altLang="en-US" sz="1600" dirty="0">
                <a:latin typeface="+mn-ea"/>
                <a:ea typeface="+mn-ea"/>
              </a:rPr>
              <a:t>通过这个例子，我们可以看到，复杂的信息（文章）是由简单的元素（字母）通过一系列的编排和组合形成的。任务编排的过程帮助我们有效地管理和处理这些元素，确保最终结果的正确性和完整性。</a:t>
            </a:r>
          </a:p>
        </p:txBody>
      </p:sp>
    </p:spTree>
    <p:extLst>
      <p:ext uri="{BB962C8B-B14F-4D97-AF65-F5344CB8AC3E}">
        <p14:creationId xmlns:p14="http://schemas.microsoft.com/office/powerpoint/2010/main" val="1243612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原子指令抽象：识别</a:t>
            </a:r>
            <a:r>
              <a:rPr lang="en-US" altLang="zh-CN" b="1" dirty="0">
                <a:latin typeface="Fira Code Light" panose="020B0809050000020004" pitchFamily="49" charset="0"/>
                <a:ea typeface="Fira Code Light" panose="020B0809050000020004" pitchFamily="49" charset="0"/>
              </a:rPr>
              <a:t>8</a:t>
            </a:r>
            <a:r>
              <a:rPr lang="zh-CN" altLang="en-US" b="1" dirty="0">
                <a:latin typeface="Fira Code Light" panose="020B0809050000020004" pitchFamily="49" charset="0"/>
                <a:ea typeface="等线" panose="02010600030101010101" pitchFamily="2" charset="-122"/>
              </a:rPr>
              <a:t>种基本操作</a:t>
            </a:r>
          </a:p>
        </p:txBody>
      </p:sp>
      <p:graphicFrame>
        <p:nvGraphicFramePr>
          <p:cNvPr id="4" name="表格 5">
            <a:extLst>
              <a:ext uri="{FF2B5EF4-FFF2-40B4-BE49-F238E27FC236}">
                <a16:creationId xmlns:a16="http://schemas.microsoft.com/office/drawing/2014/main" id="{00784AE9-3D27-4110-95DC-1CCE926E6AB9}"/>
              </a:ext>
            </a:extLst>
          </p:cNvPr>
          <p:cNvGraphicFramePr>
            <a:graphicFrameLocks noGrp="1"/>
          </p:cNvGraphicFramePr>
          <p:nvPr>
            <p:extLst>
              <p:ext uri="{D42A27DB-BD31-4B8C-83A1-F6EECF244321}">
                <p14:modId xmlns:p14="http://schemas.microsoft.com/office/powerpoint/2010/main" val="1363262835"/>
              </p:ext>
            </p:extLst>
          </p:nvPr>
        </p:nvGraphicFramePr>
        <p:xfrm>
          <a:off x="508128" y="1160088"/>
          <a:ext cx="11277483" cy="4295532"/>
        </p:xfrm>
        <a:graphic>
          <a:graphicData uri="http://schemas.openxmlformats.org/drawingml/2006/table">
            <a:tbl>
              <a:tblPr firstRow="1" bandRow="1">
                <a:tableStyleId>{5C22544A-7EE6-4342-B048-85BDC9FD1C3A}</a:tableStyleId>
              </a:tblPr>
              <a:tblGrid>
                <a:gridCol w="1049739">
                  <a:extLst>
                    <a:ext uri="{9D8B030D-6E8A-4147-A177-3AD203B41FA5}">
                      <a16:colId xmlns:a16="http://schemas.microsoft.com/office/drawing/2014/main" val="878355373"/>
                    </a:ext>
                  </a:extLst>
                </a:gridCol>
                <a:gridCol w="1117600">
                  <a:extLst>
                    <a:ext uri="{9D8B030D-6E8A-4147-A177-3AD203B41FA5}">
                      <a16:colId xmlns:a16="http://schemas.microsoft.com/office/drawing/2014/main" val="486997657"/>
                    </a:ext>
                  </a:extLst>
                </a:gridCol>
                <a:gridCol w="1749777">
                  <a:extLst>
                    <a:ext uri="{9D8B030D-6E8A-4147-A177-3AD203B41FA5}">
                      <a16:colId xmlns:a16="http://schemas.microsoft.com/office/drawing/2014/main" val="761900433"/>
                    </a:ext>
                  </a:extLst>
                </a:gridCol>
                <a:gridCol w="2167467">
                  <a:extLst>
                    <a:ext uri="{9D8B030D-6E8A-4147-A177-3AD203B41FA5}">
                      <a16:colId xmlns:a16="http://schemas.microsoft.com/office/drawing/2014/main" val="1219348066"/>
                    </a:ext>
                  </a:extLst>
                </a:gridCol>
                <a:gridCol w="2156178">
                  <a:extLst>
                    <a:ext uri="{9D8B030D-6E8A-4147-A177-3AD203B41FA5}">
                      <a16:colId xmlns:a16="http://schemas.microsoft.com/office/drawing/2014/main" val="2750412149"/>
                    </a:ext>
                  </a:extLst>
                </a:gridCol>
                <a:gridCol w="1512711">
                  <a:extLst>
                    <a:ext uri="{9D8B030D-6E8A-4147-A177-3AD203B41FA5}">
                      <a16:colId xmlns:a16="http://schemas.microsoft.com/office/drawing/2014/main" val="2687982129"/>
                    </a:ext>
                  </a:extLst>
                </a:gridCol>
                <a:gridCol w="1524011">
                  <a:extLst>
                    <a:ext uri="{9D8B030D-6E8A-4147-A177-3AD203B41FA5}">
                      <a16:colId xmlns:a16="http://schemas.microsoft.com/office/drawing/2014/main" val="4115430178"/>
                    </a:ext>
                  </a:extLst>
                </a:gridCol>
              </a:tblGrid>
              <a:tr h="747218">
                <a:tc>
                  <a:txBody>
                    <a:bodyPr/>
                    <a:lstStyle/>
                    <a:p>
                      <a:pPr marL="0" algn="l"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  </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M</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L</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R</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TR</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B</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3765" rtl="0" eaLnBrk="1" latinLnBrk="0" hangingPunct="1">
                        <a:lnSpc>
                          <a:spcPct val="150000"/>
                        </a:lnSpc>
                      </a:pPr>
                      <a:r>
                        <a:rPr lang="en-US" altLang="zh-CN" sz="2400" b="1" kern="1200" dirty="0">
                          <a:solidFill>
                            <a:schemeClr val="tx1"/>
                          </a:solidFill>
                          <a:latin typeface="Fira Code Light" panose="020B0809050000020004" pitchFamily="49" charset="0"/>
                          <a:ea typeface="Fira Code Light" panose="020B0809050000020004" pitchFamily="49" charset="0"/>
                          <a:cs typeface="+mn-cs"/>
                        </a:rPr>
                        <a:t>F</a:t>
                      </a:r>
                      <a:endParaRPr lang="zh-CN" altLang="en-US" sz="2400" b="1"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68795365"/>
                  </a:ext>
                </a:extLst>
              </a:tr>
              <a:tr h="497227">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度、前进一格、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设置倒车状态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设置加速状态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1972596"/>
                  </a:ext>
                </a:extLst>
              </a:tr>
              <a:tr h="463103">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倒车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后退一格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Fira Code Light" panose="020B0809050000020004" pitchFamily="49" charset="0"/>
                          <a:ea typeface="等线" panose="02010600030101010101" pitchFamily="2" charset="-122"/>
                          <a:cs typeface="+mn-cs"/>
                        </a:rPr>
                        <a:t>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度（反左转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3765" rtl="0" eaLnBrk="1" fontAlgn="auto" latinLnBrk="0" hangingPunct="1">
                        <a:lnSpc>
                          <a:spcPct val="150000"/>
                        </a:lnSpc>
                        <a:spcBef>
                          <a:spcPts val="0"/>
                        </a:spcBef>
                        <a:spcAft>
                          <a:spcPts val="0"/>
                        </a:spcAft>
                        <a:buClrTx/>
                        <a:buSzTx/>
                        <a:buFontTx/>
                        <a:buNone/>
                        <a:tabLst/>
                        <a:defRPr/>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度（反右转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6529747"/>
                  </a:ext>
                </a:extLst>
              </a:tr>
              <a:tr h="812542">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加速</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前进一格、左转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6021860"/>
                  </a:ext>
                </a:extLst>
              </a:tr>
              <a:tr h="463103">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加速倒车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后退一格、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后退一格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后退一格、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度（反左转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后退一格、</a:t>
                      </a:r>
                      <a:endParaRPr lang="en-US" altLang="zh-CN" sz="1600" b="0" kern="1200" dirty="0">
                        <a:solidFill>
                          <a:schemeClr val="tx1"/>
                        </a:solidFill>
                        <a:latin typeface="Fira Code Light" panose="020B0809050000020004" pitchFamily="49" charset="0"/>
                        <a:ea typeface="Fira Code Light" panose="020B0809050000020004" pitchFamily="49" charset="0"/>
                        <a:cs typeface="+mn-cs"/>
                      </a:endParaRPr>
                    </a:p>
                    <a:p>
                      <a:pPr marL="0" algn="l" defTabSz="913765" rtl="0" eaLnBrk="1" latinLnBrk="0" hangingPunct="1">
                        <a:lnSpc>
                          <a:spcPct val="150000"/>
                        </a:lnSpc>
                      </a:pPr>
                      <a:r>
                        <a:rPr lang="zh-CN" altLang="en-US" sz="1600" b="0" kern="1200" dirty="0">
                          <a:solidFill>
                            <a:schemeClr val="tx1"/>
                          </a:solidFill>
                          <a:latin typeface="Fira Code Light" panose="020B0809050000020004" pitchFamily="49" charset="0"/>
                          <a:ea typeface="等线" panose="02010600030101010101" pitchFamily="2" charset="-122"/>
                          <a:cs typeface="+mn-cs"/>
                        </a:rPr>
                        <a:t>左转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度（反右转</a:t>
                      </a:r>
                      <a:r>
                        <a:rPr lang="en-US" altLang="zh-CN" sz="1600" b="0" kern="1200" dirty="0">
                          <a:solidFill>
                            <a:schemeClr val="tx1"/>
                          </a:solidFill>
                          <a:latin typeface="Fira Code Light" panose="020B0809050000020004" pitchFamily="49" charset="0"/>
                          <a:ea typeface="Fira Code Light" panose="020B0809050000020004" pitchFamily="49" charset="0"/>
                          <a:cs typeface="+mn-cs"/>
                        </a:rPr>
                        <a:t>90</a:t>
                      </a:r>
                      <a:r>
                        <a:rPr lang="zh-CN" altLang="en-US" sz="1600" b="0" kern="1200" dirty="0">
                          <a:solidFill>
                            <a:schemeClr val="tx1"/>
                          </a:solidFill>
                          <a:latin typeface="Fira Code Light" panose="020B0809050000020004" pitchFamily="49" charset="0"/>
                          <a:ea typeface="等线" panose="02010600030101010101" pitchFamily="2" charset="-122"/>
                          <a:cs typeface="+mn-cs"/>
                        </a:rPr>
                        <a:t>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3765" rtl="0" eaLnBrk="1" latinLnBrk="0" hangingPunct="1">
                        <a:lnSpc>
                          <a:spcPct val="150000"/>
                        </a:lnSpc>
                      </a:pPr>
                      <a:endParaRPr lang="zh-CN" altLang="en-US" sz="1600" b="0" kern="1200" dirty="0">
                        <a:solidFill>
                          <a:schemeClr val="tx1"/>
                        </a:solidFill>
                        <a:latin typeface="Fira Code Light" panose="020B0809050000020004" pitchFamily="49" charset="0"/>
                        <a:ea typeface="等线" panose="02010600030101010101" pitchFamily="2"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1062312"/>
                  </a:ext>
                </a:extLst>
              </a:tr>
            </a:tbl>
          </a:graphicData>
        </a:graphic>
      </p:graphicFrame>
      <p:cxnSp>
        <p:nvCxnSpPr>
          <p:cNvPr id="5" name="直接连接符 4">
            <a:extLst>
              <a:ext uri="{FF2B5EF4-FFF2-40B4-BE49-F238E27FC236}">
                <a16:creationId xmlns:a16="http://schemas.microsoft.com/office/drawing/2014/main" id="{A668A47D-CF3D-41B4-9010-0702DA010A78}"/>
              </a:ext>
            </a:extLst>
          </p:cNvPr>
          <p:cNvCxnSpPr>
            <a:cxnSpLocks/>
          </p:cNvCxnSpPr>
          <p:nvPr/>
        </p:nvCxnSpPr>
        <p:spPr>
          <a:xfrm>
            <a:off x="534382" y="1193956"/>
            <a:ext cx="1012714" cy="693904"/>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8" name="文本框 7">
            <a:extLst>
              <a:ext uri="{FF2B5EF4-FFF2-40B4-BE49-F238E27FC236}">
                <a16:creationId xmlns:a16="http://schemas.microsoft.com/office/drawing/2014/main" id="{E758FF6D-3FFD-454A-AC87-DF2057E0CEB4}"/>
              </a:ext>
            </a:extLst>
          </p:cNvPr>
          <p:cNvSpPr txBox="1"/>
          <p:nvPr/>
        </p:nvSpPr>
        <p:spPr>
          <a:xfrm>
            <a:off x="406389" y="1529321"/>
            <a:ext cx="700833" cy="400110"/>
          </a:xfrm>
          <a:prstGeom prst="rect">
            <a:avLst/>
          </a:prstGeom>
          <a:noFill/>
        </p:spPr>
        <p:txBody>
          <a:bodyPr wrap="none" rtlCol="0">
            <a:spAutoFit/>
          </a:bodyPr>
          <a:lstStyle/>
          <a:p>
            <a:r>
              <a:rPr lang="zh-CN" altLang="en-US" sz="2000" b="1" dirty="0">
                <a:latin typeface="方正兰亭黑简体" panose="02000000000000000000" pitchFamily="2" charset="-122"/>
                <a:ea typeface="方正兰亭黑简体" panose="02000000000000000000" pitchFamily="2" charset="-122"/>
              </a:rPr>
              <a:t>状态</a:t>
            </a:r>
          </a:p>
        </p:txBody>
      </p:sp>
      <p:sp>
        <p:nvSpPr>
          <p:cNvPr id="15" name="文本框 14">
            <a:extLst>
              <a:ext uri="{FF2B5EF4-FFF2-40B4-BE49-F238E27FC236}">
                <a16:creationId xmlns:a16="http://schemas.microsoft.com/office/drawing/2014/main" id="{A054C369-8C7F-44A9-A3A4-2517247AC740}"/>
              </a:ext>
            </a:extLst>
          </p:cNvPr>
          <p:cNvSpPr txBox="1"/>
          <p:nvPr/>
        </p:nvSpPr>
        <p:spPr>
          <a:xfrm>
            <a:off x="845410" y="1130806"/>
            <a:ext cx="700833" cy="400110"/>
          </a:xfrm>
          <a:prstGeom prst="rect">
            <a:avLst/>
          </a:prstGeom>
          <a:noFill/>
        </p:spPr>
        <p:txBody>
          <a:bodyPr wrap="none" rtlCol="0">
            <a:spAutoFit/>
          </a:bodyPr>
          <a:lstStyle/>
          <a:p>
            <a:r>
              <a:rPr lang="zh-CN" altLang="en-US" sz="2000" b="1" dirty="0">
                <a:latin typeface="方正兰亭黑简体" panose="02000000000000000000" pitchFamily="2" charset="-122"/>
                <a:ea typeface="方正兰亭黑简体" panose="02000000000000000000" pitchFamily="2" charset="-122"/>
              </a:rPr>
              <a:t>指令</a:t>
            </a:r>
          </a:p>
        </p:txBody>
      </p:sp>
      <p:sp>
        <p:nvSpPr>
          <p:cNvPr id="16" name="圆角矩形 13">
            <a:extLst>
              <a:ext uri="{FF2B5EF4-FFF2-40B4-BE49-F238E27FC236}">
                <a16:creationId xmlns:a16="http://schemas.microsoft.com/office/drawing/2014/main" id="{A2E4258D-0412-460B-BB94-071773AA632D}"/>
              </a:ext>
            </a:extLst>
          </p:cNvPr>
          <p:cNvSpPr/>
          <p:nvPr/>
        </p:nvSpPr>
        <p:spPr bwMode="auto">
          <a:xfrm>
            <a:off x="1520286" y="2028455"/>
            <a:ext cx="1048920"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1" name="圆角矩形 13">
            <a:extLst>
              <a:ext uri="{FF2B5EF4-FFF2-40B4-BE49-F238E27FC236}">
                <a16:creationId xmlns:a16="http://schemas.microsoft.com/office/drawing/2014/main" id="{38460E24-0F7D-499A-9DCA-B32664A7195C}"/>
              </a:ext>
            </a:extLst>
          </p:cNvPr>
          <p:cNvSpPr/>
          <p:nvPr/>
        </p:nvSpPr>
        <p:spPr bwMode="auto">
          <a:xfrm>
            <a:off x="1509958" y="2771860"/>
            <a:ext cx="1059248"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2" name="圆角矩形 13">
            <a:extLst>
              <a:ext uri="{FF2B5EF4-FFF2-40B4-BE49-F238E27FC236}">
                <a16:creationId xmlns:a16="http://schemas.microsoft.com/office/drawing/2014/main" id="{4A6A40A1-1060-48A2-BEED-24448B7DF960}"/>
              </a:ext>
            </a:extLst>
          </p:cNvPr>
          <p:cNvSpPr/>
          <p:nvPr/>
        </p:nvSpPr>
        <p:spPr bwMode="auto">
          <a:xfrm>
            <a:off x="2717629" y="2013682"/>
            <a:ext cx="1048920"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7" name="圆角矩形 13">
            <a:extLst>
              <a:ext uri="{FF2B5EF4-FFF2-40B4-BE49-F238E27FC236}">
                <a16:creationId xmlns:a16="http://schemas.microsoft.com/office/drawing/2014/main" id="{7AAF5BF9-CF21-4FF4-B6A3-59FB56AA43E8}"/>
              </a:ext>
            </a:extLst>
          </p:cNvPr>
          <p:cNvSpPr/>
          <p:nvPr/>
        </p:nvSpPr>
        <p:spPr bwMode="auto">
          <a:xfrm>
            <a:off x="2673631" y="2775164"/>
            <a:ext cx="1653042" cy="65383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8" name="圆角矩形 13">
            <a:extLst>
              <a:ext uri="{FF2B5EF4-FFF2-40B4-BE49-F238E27FC236}">
                <a16:creationId xmlns:a16="http://schemas.microsoft.com/office/drawing/2014/main" id="{EA82F72A-9E43-4A50-A445-EEEB654B0669}"/>
              </a:ext>
            </a:extLst>
          </p:cNvPr>
          <p:cNvSpPr/>
          <p:nvPr/>
        </p:nvSpPr>
        <p:spPr bwMode="auto">
          <a:xfrm>
            <a:off x="4481055" y="1990127"/>
            <a:ext cx="1048920"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29" name="圆角矩形 13">
            <a:extLst>
              <a:ext uri="{FF2B5EF4-FFF2-40B4-BE49-F238E27FC236}">
                <a16:creationId xmlns:a16="http://schemas.microsoft.com/office/drawing/2014/main" id="{75D56C55-6121-4014-8B36-2A4CF5FE56F3}"/>
              </a:ext>
            </a:extLst>
          </p:cNvPr>
          <p:cNvSpPr/>
          <p:nvPr/>
        </p:nvSpPr>
        <p:spPr bwMode="auto">
          <a:xfrm>
            <a:off x="4472588" y="2789619"/>
            <a:ext cx="2019587" cy="63938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30" name="圆角矩形 13">
            <a:extLst>
              <a:ext uri="{FF2B5EF4-FFF2-40B4-BE49-F238E27FC236}">
                <a16:creationId xmlns:a16="http://schemas.microsoft.com/office/drawing/2014/main" id="{86EF98C3-B3C9-48F0-926B-4B12555004EE}"/>
              </a:ext>
            </a:extLst>
          </p:cNvPr>
          <p:cNvSpPr/>
          <p:nvPr/>
        </p:nvSpPr>
        <p:spPr bwMode="auto">
          <a:xfrm>
            <a:off x="8773469" y="1990986"/>
            <a:ext cx="1351213"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
        <p:nvSpPr>
          <p:cNvPr id="31" name="圆角矩形 13">
            <a:extLst>
              <a:ext uri="{FF2B5EF4-FFF2-40B4-BE49-F238E27FC236}">
                <a16:creationId xmlns:a16="http://schemas.microsoft.com/office/drawing/2014/main" id="{842C4A1F-5A5E-4DD7-BE5A-63E94D466D50}"/>
              </a:ext>
            </a:extLst>
          </p:cNvPr>
          <p:cNvSpPr/>
          <p:nvPr/>
        </p:nvSpPr>
        <p:spPr bwMode="auto">
          <a:xfrm>
            <a:off x="10339655" y="1990126"/>
            <a:ext cx="1333066" cy="33782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69369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randombar(horizontal)">
                                      <p:cBhvr>
                                        <p:cTn id="10" dur="500"/>
                                        <p:tgtEl>
                                          <p:spTgt spid="2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randombar(horizontal)">
                                      <p:cBhvr>
                                        <p:cTn id="13" dur="500"/>
                                        <p:tgtEl>
                                          <p:spTgt spid="27"/>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randombar(horizontal)">
                                      <p:cBhvr>
                                        <p:cTn id="19" dur="500"/>
                                        <p:tgtEl>
                                          <p:spTgt spid="2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randombar(horizontal)">
                                      <p:cBhvr>
                                        <p:cTn id="22" dur="500"/>
                                        <p:tgtEl>
                                          <p:spTgt spid="29"/>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randombar(horizontal)">
                                      <p:cBhvr>
                                        <p:cTn id="25" dur="500"/>
                                        <p:tgtEl>
                                          <p:spTgt spid="30"/>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randombar(horizontal)">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22" grpId="0" animBg="1"/>
      <p:bldP spid="27" grpId="0" animBg="1"/>
      <p:bldP spid="28" grpId="0" animBg="1"/>
      <p:bldP spid="29" grpId="0" animBg="1"/>
      <p:bldP spid="30" grpId="0" animBg="1"/>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5EDDA-F4CE-478A-BBC1-AAC32D0BA212}"/>
              </a:ext>
            </a:extLst>
          </p:cNvPr>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原子指令抽象：基于</a:t>
            </a:r>
            <a:r>
              <a:rPr lang="en-US" altLang="zh-CN" b="1" dirty="0">
                <a:latin typeface="Fira Code Light" panose="020B0809050000020004" pitchFamily="49" charset="0"/>
                <a:ea typeface="Fira Code Light" panose="020B0809050000020004" pitchFamily="49" charset="0"/>
              </a:rPr>
              <a:t>8</a:t>
            </a:r>
            <a:r>
              <a:rPr lang="zh-CN" altLang="en-US" b="1" dirty="0">
                <a:latin typeface="Fira Code Light" panose="020B0809050000020004" pitchFamily="49" charset="0"/>
                <a:ea typeface="等线" panose="02010600030101010101" pitchFamily="2" charset="-122"/>
              </a:rPr>
              <a:t>种基础操作开展原子指令层设计</a:t>
            </a:r>
          </a:p>
        </p:txBody>
      </p:sp>
      <p:pic>
        <p:nvPicPr>
          <p:cNvPr id="7" name="图片 6">
            <a:extLst>
              <a:ext uri="{FF2B5EF4-FFF2-40B4-BE49-F238E27FC236}">
                <a16:creationId xmlns:a16="http://schemas.microsoft.com/office/drawing/2014/main" id="{3B9C93CC-5A68-4274-8756-E36575AAED2C}"/>
              </a:ext>
            </a:extLst>
          </p:cNvPr>
          <p:cNvPicPr>
            <a:picLocks noChangeAspect="1"/>
          </p:cNvPicPr>
          <p:nvPr/>
        </p:nvPicPr>
        <p:blipFill>
          <a:blip r:embed="rId3"/>
          <a:stretch>
            <a:fillRect/>
          </a:stretch>
        </p:blipFill>
        <p:spPr>
          <a:xfrm>
            <a:off x="731838" y="1382054"/>
            <a:ext cx="5514975" cy="4629150"/>
          </a:xfrm>
          <a:prstGeom prst="rect">
            <a:avLst/>
          </a:prstGeom>
        </p:spPr>
      </p:pic>
      <p:sp>
        <p:nvSpPr>
          <p:cNvPr id="8" name="文本框 7">
            <a:extLst>
              <a:ext uri="{FF2B5EF4-FFF2-40B4-BE49-F238E27FC236}">
                <a16:creationId xmlns:a16="http://schemas.microsoft.com/office/drawing/2014/main" id="{DB8A7AB3-EBBB-4371-860E-CCA932BC13E4}"/>
              </a:ext>
            </a:extLst>
          </p:cNvPr>
          <p:cNvSpPr txBox="1"/>
          <p:nvPr/>
        </p:nvSpPr>
        <p:spPr>
          <a:xfrm>
            <a:off x="6356195" y="1370903"/>
            <a:ext cx="5514975" cy="264104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1600" dirty="0">
                <a:latin typeface="Fira Code Light" panose="020B0809050000020004" pitchFamily="49" charset="0"/>
                <a:ea typeface="Fira Code Light" panose="020B0809050000020004" pitchFamily="49" charset="0"/>
              </a:rPr>
              <a:t>Command</a:t>
            </a:r>
            <a:r>
              <a:rPr lang="zh-CN" altLang="en-US" sz="1600" dirty="0">
                <a:latin typeface="Fira Code Light" panose="020B0809050000020004" pitchFamily="49" charset="0"/>
                <a:ea typeface="等线" panose="02010600030101010101" pitchFamily="2" charset="-122"/>
              </a:rPr>
              <a:t>统指指令处理类，包括</a:t>
            </a:r>
            <a:r>
              <a:rPr lang="en-US" altLang="zh-CN" sz="1600" dirty="0" err="1">
                <a:latin typeface="Fira Code Light" panose="020B0809050000020004" pitchFamily="49" charset="0"/>
                <a:ea typeface="Fira Code Light" panose="020B0809050000020004" pitchFamily="49" charset="0"/>
              </a:rPr>
              <a:t>MoveCommand</a:t>
            </a:r>
            <a:r>
              <a:rPr lang="zh-CN" altLang="en-US" sz="1600" dirty="0">
                <a:latin typeface="Fira Code Light" panose="020B0809050000020004" pitchFamily="49" charset="0"/>
                <a:ea typeface="等线" panose="02010600030101010101" pitchFamily="2" charset="-122"/>
              </a:rPr>
              <a:t>、</a:t>
            </a:r>
            <a:r>
              <a:rPr lang="en-US" altLang="zh-CN" sz="1600" dirty="0" err="1">
                <a:latin typeface="Fira Code Light" panose="020B0809050000020004" pitchFamily="49" charset="0"/>
                <a:ea typeface="Fira Code Light" panose="020B0809050000020004" pitchFamily="49" charset="0"/>
              </a:rPr>
              <a:t>TurnLeftCommand</a:t>
            </a:r>
            <a:r>
              <a:rPr lang="zh-CN" altLang="en-US" sz="1600" dirty="0">
                <a:latin typeface="Fira Code Light" panose="020B0809050000020004" pitchFamily="49" charset="0"/>
                <a:ea typeface="等线" panose="02010600030101010101" pitchFamily="2" charset="-122"/>
              </a:rPr>
              <a:t>等，每个</a:t>
            </a:r>
            <a:r>
              <a:rPr lang="en-US" altLang="zh-CN" sz="1600" dirty="0">
                <a:latin typeface="Fira Code Light" panose="020B0809050000020004" pitchFamily="49" charset="0"/>
                <a:ea typeface="Fira Code Light" panose="020B0809050000020004" pitchFamily="49" charset="0"/>
              </a:rPr>
              <a:t>command</a:t>
            </a:r>
            <a:r>
              <a:rPr lang="zh-CN" altLang="en-US" sz="1600" dirty="0">
                <a:latin typeface="Fira Code Light" panose="020B0809050000020004" pitchFamily="49" charset="0"/>
                <a:ea typeface="等线" panose="02010600030101010101" pitchFamily="2" charset="-122"/>
              </a:rPr>
              <a:t>根据业务的定义返回原子操作列表</a:t>
            </a:r>
            <a:endParaRPr lang="en-US" altLang="zh-CN" sz="16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en-US" altLang="zh-CN" sz="1600" dirty="0">
                <a:latin typeface="Fira Code Light" panose="020B0809050000020004" pitchFamily="49" charset="0"/>
                <a:ea typeface="Fira Code Light" panose="020B0809050000020004" pitchFamily="49" charset="0"/>
              </a:rPr>
              <a:t>ActionGroup</a:t>
            </a:r>
            <a:r>
              <a:rPr lang="zh-CN" altLang="en-US" sz="1600" dirty="0">
                <a:latin typeface="Fira Code Light" panose="020B0809050000020004" pitchFamily="49" charset="0"/>
                <a:ea typeface="等线" panose="02010600030101010101" pitchFamily="2" charset="-122"/>
              </a:rPr>
              <a:t>提供原子操作添加及批量执行接口</a:t>
            </a:r>
            <a:endParaRPr lang="en-US" altLang="zh-CN" sz="16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en-US" altLang="zh-CN" sz="1600" dirty="0">
                <a:latin typeface="Fira Code Light" panose="020B0809050000020004" pitchFamily="49" charset="0"/>
                <a:ea typeface="Fira Code Light" panose="020B0809050000020004" pitchFamily="49" charset="0"/>
              </a:rPr>
              <a:t>Action</a:t>
            </a:r>
            <a:r>
              <a:rPr lang="zh-CN" altLang="en-US" sz="1600" dirty="0">
                <a:latin typeface="Fira Code Light" panose="020B0809050000020004" pitchFamily="49" charset="0"/>
                <a:ea typeface="等线" panose="02010600030101010101" pitchFamily="2" charset="-122"/>
              </a:rPr>
              <a:t>统指原子操作类，包括</a:t>
            </a:r>
            <a:r>
              <a:rPr lang="en-US" altLang="zh-CN" sz="1600" dirty="0" err="1">
                <a:latin typeface="Fira Code Light" panose="020B0809050000020004" pitchFamily="49" charset="0"/>
                <a:ea typeface="Fira Code Light" panose="020B0809050000020004" pitchFamily="49" charset="0"/>
              </a:rPr>
              <a:t>ForwarAction</a:t>
            </a:r>
            <a:r>
              <a:rPr lang="zh-CN" altLang="en-US" sz="1600" dirty="0">
                <a:latin typeface="Fira Code Light" panose="020B0809050000020004" pitchFamily="49" charset="0"/>
                <a:ea typeface="等线" panose="02010600030101010101" pitchFamily="2" charset="-122"/>
              </a:rPr>
              <a:t>、</a:t>
            </a:r>
            <a:r>
              <a:rPr lang="en-US" altLang="zh-CN" sz="1600" dirty="0" err="1">
                <a:latin typeface="Fira Code Light" panose="020B0809050000020004" pitchFamily="49" charset="0"/>
                <a:ea typeface="Fira Code Light" panose="020B0809050000020004" pitchFamily="49" charset="0"/>
              </a:rPr>
              <a:t>TurnLeftAction</a:t>
            </a:r>
            <a:r>
              <a:rPr lang="zh-CN" altLang="en-US" sz="1600" dirty="0">
                <a:latin typeface="Fira Code Light" panose="020B0809050000020004" pitchFamily="49" charset="0"/>
                <a:ea typeface="等线" panose="02010600030101010101" pitchFamily="2" charset="-122"/>
              </a:rPr>
              <a:t>等</a:t>
            </a:r>
            <a:endParaRPr lang="en-US" altLang="zh-CN" sz="1600" dirty="0">
              <a:latin typeface="Fira Code Light" panose="020B0809050000020004" pitchFamily="49" charset="0"/>
              <a:ea typeface="Fira Code Light" panose="020B0809050000020004" pitchFamily="49" charset="0"/>
            </a:endParaRPr>
          </a:p>
          <a:p>
            <a:pPr marL="285750" indent="-285750">
              <a:lnSpc>
                <a:spcPct val="150000"/>
              </a:lnSpc>
              <a:buFont typeface="Wingdings" panose="05000000000000000000" pitchFamily="2" charset="2"/>
              <a:buChar char="l"/>
            </a:pPr>
            <a:r>
              <a:rPr lang="en-US" altLang="zh-CN" sz="1600" dirty="0">
                <a:latin typeface="Fira Code Light" panose="020B0809050000020004" pitchFamily="49" charset="0"/>
                <a:ea typeface="Fira Code Light" panose="020B0809050000020004" pitchFamily="49" charset="0"/>
              </a:rPr>
              <a:t>ActionType</a:t>
            </a:r>
            <a:r>
              <a:rPr lang="zh-CN" altLang="en-US" sz="1600" dirty="0">
                <a:latin typeface="Fira Code Light" panose="020B0809050000020004" pitchFamily="49" charset="0"/>
                <a:ea typeface="等线" panose="02010600030101010101" pitchFamily="2" charset="-122"/>
              </a:rPr>
              <a:t>定义原子操作枚举值列表</a:t>
            </a:r>
          </a:p>
        </p:txBody>
      </p:sp>
      <p:sp>
        <p:nvSpPr>
          <p:cNvPr id="10" name="文本框 9">
            <a:extLst>
              <a:ext uri="{FF2B5EF4-FFF2-40B4-BE49-F238E27FC236}">
                <a16:creationId xmlns:a16="http://schemas.microsoft.com/office/drawing/2014/main" id="{EE8F46FC-341C-48EC-B6B7-0D9946D71700}"/>
              </a:ext>
            </a:extLst>
          </p:cNvPr>
          <p:cNvSpPr txBox="1"/>
          <p:nvPr/>
        </p:nvSpPr>
        <p:spPr>
          <a:xfrm>
            <a:off x="6710247" y="4120967"/>
            <a:ext cx="4942777" cy="2062103"/>
          </a:xfrm>
          <a:prstGeom prst="rect">
            <a:avLst/>
          </a:prstGeom>
          <a:solidFill>
            <a:schemeClr val="bg1">
              <a:lumMod val="85000"/>
            </a:schemeClr>
          </a:solidFill>
        </p:spPr>
        <p:txBody>
          <a:bodyPr wrap="square">
            <a:spAutoFit/>
          </a:bodyPr>
          <a:lstStyle/>
          <a:p>
            <a:r>
              <a:rPr lang="en-US" altLang="zh-CN" sz="1600" b="0" dirty="0">
                <a:solidFill>
                  <a:srgbClr val="098658"/>
                </a:solidFill>
                <a:effectLst/>
                <a:latin typeface="Fira Code Light" panose="020B0809050000020004" pitchFamily="49" charset="0"/>
                <a:ea typeface="Fira Code Light" panose="020B0809050000020004" pitchFamily="49" charset="0"/>
              </a:rPr>
              <a:t>FORWARD_1_STEP_ACTION</a:t>
            </a:r>
            <a:r>
              <a:rPr lang="en-US" altLang="zh-CN" sz="1600" b="0" dirty="0">
                <a:solidFill>
                  <a:srgbClr val="000000"/>
                </a:solidFill>
                <a:effectLst/>
                <a:latin typeface="Fira Code Light" panose="020B0809050000020004" pitchFamily="49" charset="0"/>
                <a:ea typeface="Fira Code Light" panose="020B0809050000020004" pitchFamily="49" charset="0"/>
              </a:rPr>
              <a:t> = </a:t>
            </a:r>
            <a:r>
              <a:rPr lang="en-US" altLang="zh-CN" sz="1600" b="0" dirty="0">
                <a:solidFill>
                  <a:srgbClr val="098658"/>
                </a:solidFill>
                <a:effectLst/>
                <a:latin typeface="Fira Code Light" panose="020B0809050000020004" pitchFamily="49" charset="0"/>
                <a:ea typeface="Fira Code Light" panose="020B0809050000020004" pitchFamily="49" charset="0"/>
              </a:rPr>
              <a:t>0</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BACKWARD_1_STEP_ACTION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TURNLEFT_ACTION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REVERSE_TURNLEFT_ACTION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TURNRIGHT_ACTION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REVERSE_TURNRIGHT_ACTION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BE_REVERSE_ACTION</a:t>
            </a:r>
            <a:r>
              <a:rPr lang="en-US" altLang="zh-CN" sz="1600" b="0" dirty="0">
                <a:solidFill>
                  <a:srgbClr val="000000"/>
                </a:solidFill>
                <a:effectLst/>
                <a:latin typeface="Fira Code Light" panose="020B0809050000020004" pitchFamily="49" charset="0"/>
                <a:ea typeface="Fira Code Light" panose="020B0809050000020004" pitchFamily="49" charset="0"/>
              </a:rPr>
              <a:t>,</a:t>
            </a:r>
          </a:p>
          <a:p>
            <a:r>
              <a:rPr lang="en-US" altLang="zh-CN" sz="1600" b="0" dirty="0">
                <a:solidFill>
                  <a:srgbClr val="098658"/>
                </a:solidFill>
                <a:effectLst/>
                <a:latin typeface="Fira Code Light" panose="020B0809050000020004" pitchFamily="49" charset="0"/>
                <a:ea typeface="Fira Code Light" panose="020B0809050000020004" pitchFamily="49" charset="0"/>
              </a:rPr>
              <a:t>BE_FAST_ACTION</a:t>
            </a:r>
            <a:endParaRPr lang="en-US" altLang="zh-CN" sz="1600" b="0" dirty="0">
              <a:solidFill>
                <a:srgbClr val="000000"/>
              </a:solidFill>
              <a:effectLst/>
              <a:latin typeface="Fira Code Light" panose="020B0809050000020004" pitchFamily="49" charset="0"/>
              <a:ea typeface="Fira Code Light" panose="020B0809050000020004" pitchFamily="49" charset="0"/>
            </a:endParaRPr>
          </a:p>
        </p:txBody>
      </p:sp>
      <p:sp>
        <p:nvSpPr>
          <p:cNvPr id="6" name="圆角矩形 13">
            <a:extLst>
              <a:ext uri="{FF2B5EF4-FFF2-40B4-BE49-F238E27FC236}">
                <a16:creationId xmlns:a16="http://schemas.microsoft.com/office/drawing/2014/main" id="{4C52B4F7-FCDD-413F-83F0-A311D0D5527A}"/>
              </a:ext>
            </a:extLst>
          </p:cNvPr>
          <p:cNvSpPr/>
          <p:nvPr/>
        </p:nvSpPr>
        <p:spPr bwMode="auto">
          <a:xfrm>
            <a:off x="433988" y="2469928"/>
            <a:ext cx="5812825" cy="371314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zh-CN" altLang="en-US"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88388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原子指令定义：代码实现</a:t>
            </a:r>
          </a:p>
        </p:txBody>
      </p:sp>
      <p:sp>
        <p:nvSpPr>
          <p:cNvPr id="2" name="文本占位符 1">
            <a:extLst>
              <a:ext uri="{FF2B5EF4-FFF2-40B4-BE49-F238E27FC236}">
                <a16:creationId xmlns:a16="http://schemas.microsoft.com/office/drawing/2014/main" id="{F68086F3-7F2A-427F-88CF-0EC9BBBB17C2}"/>
              </a:ext>
            </a:extLst>
          </p:cNvPr>
          <p:cNvSpPr>
            <a:spLocks noGrp="1"/>
          </p:cNvSpPr>
          <p:nvPr>
            <p:ph type="body" sz="quarter" idx="10"/>
          </p:nvPr>
        </p:nvSpPr>
        <p:spPr>
          <a:xfrm>
            <a:off x="650062" y="933450"/>
            <a:ext cx="11668318" cy="4879805"/>
          </a:xfrm>
        </p:spPr>
        <p:txBody>
          <a:bodyPr/>
          <a:lstStyle/>
          <a:p>
            <a:pPr marL="0" indent="0">
              <a:buNone/>
            </a:pPr>
            <a:r>
              <a:rPr lang="zh-CN" altLang="en-US" dirty="0">
                <a:latin typeface="Fira Code Light" panose="020B0809050000020004" pitchFamily="49" charset="0"/>
                <a:ea typeface="等线" panose="02010600030101010101" pitchFamily="2" charset="-122"/>
              </a:rPr>
              <a:t>创建</a:t>
            </a:r>
            <a:r>
              <a:rPr lang="en-US" altLang="zh-CN" dirty="0">
                <a:latin typeface="Fira Code Light" panose="020B0809050000020004" pitchFamily="49" charset="0"/>
                <a:ea typeface="Fira Code Light" panose="020B0809050000020004" pitchFamily="49" charset="0"/>
              </a:rPr>
              <a:t>src/</a:t>
            </a:r>
            <a:r>
              <a:rPr lang="en-US" altLang="zh-CN" b="0" dirty="0">
                <a:solidFill>
                  <a:srgbClr val="333333"/>
                </a:solidFill>
                <a:effectLst/>
                <a:latin typeface="Fira Code Light" panose="020B0809050000020004" pitchFamily="49" charset="0"/>
                <a:ea typeface="Fira Code Light" panose="020B0809050000020004" pitchFamily="49" charset="0"/>
              </a:rPr>
              <a:t>ActionGroup</a:t>
            </a:r>
            <a:r>
              <a:rPr lang="en-US" altLang="zh-CN" dirty="0">
                <a:latin typeface="Fira Code Light" panose="020B0809050000020004" pitchFamily="49" charset="0"/>
                <a:ea typeface="Fira Code Light" panose="020B0809050000020004" pitchFamily="49" charset="0"/>
              </a:rPr>
              <a:t>.hpp	     </a:t>
            </a:r>
            <a:r>
              <a:rPr lang="zh-CN" altLang="en-US" dirty="0">
                <a:latin typeface="Fira Code Light" panose="020B0809050000020004" pitchFamily="49" charset="0"/>
                <a:ea typeface="等线" panose="02010600030101010101" pitchFamily="2" charset="-122"/>
              </a:rPr>
              <a:t>创建</a:t>
            </a:r>
            <a:r>
              <a:rPr lang="en-US" altLang="zh-CN" dirty="0">
                <a:latin typeface="Fira Code Light" panose="020B0809050000020004" pitchFamily="49" charset="0"/>
                <a:ea typeface="Fira Code Light" panose="020B0809050000020004" pitchFamily="49" charset="0"/>
              </a:rPr>
              <a:t>src/</a:t>
            </a:r>
            <a:r>
              <a:rPr lang="en-US" altLang="zh-CN" b="0" dirty="0">
                <a:solidFill>
                  <a:srgbClr val="333333"/>
                </a:solidFill>
                <a:effectLst/>
                <a:latin typeface="Fira Code Light" panose="020B0809050000020004" pitchFamily="49" charset="0"/>
                <a:ea typeface="Fira Code Light" panose="020B0809050000020004" pitchFamily="49" charset="0"/>
              </a:rPr>
              <a:t>ActionGroup</a:t>
            </a:r>
            <a:r>
              <a:rPr lang="en-US" altLang="zh-CN" dirty="0">
                <a:latin typeface="Fira Code Light" panose="020B0809050000020004" pitchFamily="49" charset="0"/>
                <a:ea typeface="Fira Code Light" panose="020B0809050000020004" pitchFamily="49" charset="0"/>
              </a:rPr>
              <a:t>.cpp</a:t>
            </a:r>
            <a:r>
              <a:rPr lang="zh-CN" altLang="en-US" dirty="0">
                <a:latin typeface="Fira Code Light" panose="020B0809050000020004" pitchFamily="49" charset="0"/>
                <a:ea typeface="等线" panose="02010600030101010101" pitchFamily="2" charset="-122"/>
              </a:rPr>
              <a:t>，请自行实现</a:t>
            </a:r>
          </a:p>
        </p:txBody>
      </p:sp>
      <p:pic>
        <p:nvPicPr>
          <p:cNvPr id="5" name="图片 4">
            <a:extLst>
              <a:ext uri="{FF2B5EF4-FFF2-40B4-BE49-F238E27FC236}">
                <a16:creationId xmlns:a16="http://schemas.microsoft.com/office/drawing/2014/main" id="{C3D70741-0D44-038D-7A61-1C8FBAE3C253}"/>
              </a:ext>
            </a:extLst>
          </p:cNvPr>
          <p:cNvPicPr>
            <a:picLocks noChangeAspect="1"/>
          </p:cNvPicPr>
          <p:nvPr/>
        </p:nvPicPr>
        <p:blipFill>
          <a:blip r:embed="rId3"/>
          <a:stretch>
            <a:fillRect/>
          </a:stretch>
        </p:blipFill>
        <p:spPr>
          <a:xfrm>
            <a:off x="731838" y="1553737"/>
            <a:ext cx="5141942" cy="4624902"/>
          </a:xfrm>
          <a:prstGeom prst="rect">
            <a:avLst/>
          </a:prstGeom>
        </p:spPr>
      </p:pic>
      <p:cxnSp>
        <p:nvCxnSpPr>
          <p:cNvPr id="7" name="直接连接符 74">
            <a:extLst>
              <a:ext uri="{FF2B5EF4-FFF2-40B4-BE49-F238E27FC236}">
                <a16:creationId xmlns:a16="http://schemas.microsoft.com/office/drawing/2014/main" id="{70DC2814-0CAA-E873-CB36-82F2269CAEE8}"/>
              </a:ext>
            </a:extLst>
          </p:cNvPr>
          <p:cNvCxnSpPr>
            <a:cxnSpLocks/>
          </p:cNvCxnSpPr>
          <p:nvPr/>
        </p:nvCxnSpPr>
        <p:spPr bwMode="auto">
          <a:xfrm>
            <a:off x="5983109" y="1131859"/>
            <a:ext cx="0" cy="504678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16" name="图片 15">
            <a:extLst>
              <a:ext uri="{FF2B5EF4-FFF2-40B4-BE49-F238E27FC236}">
                <a16:creationId xmlns:a16="http://schemas.microsoft.com/office/drawing/2014/main" id="{A91693EB-0336-DEA1-C207-50204D3F37F6}"/>
              </a:ext>
            </a:extLst>
          </p:cNvPr>
          <p:cNvPicPr>
            <a:picLocks noChangeAspect="1"/>
          </p:cNvPicPr>
          <p:nvPr/>
        </p:nvPicPr>
        <p:blipFill>
          <a:blip r:embed="rId4"/>
          <a:stretch>
            <a:fillRect/>
          </a:stretch>
        </p:blipFill>
        <p:spPr>
          <a:xfrm>
            <a:off x="6105764" y="1553738"/>
            <a:ext cx="5151314" cy="4624902"/>
          </a:xfrm>
          <a:prstGeom prst="rect">
            <a:avLst/>
          </a:prstGeom>
        </p:spPr>
      </p:pic>
      <p:sp>
        <p:nvSpPr>
          <p:cNvPr id="17" name="圆角矩形 13">
            <a:extLst>
              <a:ext uri="{FF2B5EF4-FFF2-40B4-BE49-F238E27FC236}">
                <a16:creationId xmlns:a16="http://schemas.microsoft.com/office/drawing/2014/main" id="{BF5AD634-7DA3-1414-A53F-B5D0F6606E03}"/>
              </a:ext>
            </a:extLst>
          </p:cNvPr>
          <p:cNvSpPr/>
          <p:nvPr/>
        </p:nvSpPr>
        <p:spPr bwMode="auto">
          <a:xfrm>
            <a:off x="1047473" y="2559637"/>
            <a:ext cx="2305328" cy="145480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对话气泡: 矩形 17">
            <a:extLst>
              <a:ext uri="{FF2B5EF4-FFF2-40B4-BE49-F238E27FC236}">
                <a16:creationId xmlns:a16="http://schemas.microsoft.com/office/drawing/2014/main" id="{999E7938-93EE-BAC5-6806-5DFBBFEE2707}"/>
              </a:ext>
            </a:extLst>
          </p:cNvPr>
          <p:cNvSpPr/>
          <p:nvPr/>
        </p:nvSpPr>
        <p:spPr>
          <a:xfrm>
            <a:off x="3542029" y="2330913"/>
            <a:ext cx="2604248" cy="940665"/>
          </a:xfrm>
          <a:prstGeom prst="wedgeRectCallout">
            <a:avLst>
              <a:gd name="adj1" fmla="val -30584"/>
              <a:gd name="adj2" fmla="val 4794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原子操作枚举值列表，与操作函数一一对应</a:t>
            </a:r>
          </a:p>
        </p:txBody>
      </p:sp>
      <p:sp>
        <p:nvSpPr>
          <p:cNvPr id="19" name="圆角矩形 13">
            <a:extLst>
              <a:ext uri="{FF2B5EF4-FFF2-40B4-BE49-F238E27FC236}">
                <a16:creationId xmlns:a16="http://schemas.microsoft.com/office/drawing/2014/main" id="{125F9AAF-087A-B196-BF4E-D7BC00F2F69B}"/>
              </a:ext>
            </a:extLst>
          </p:cNvPr>
          <p:cNvSpPr/>
          <p:nvPr/>
        </p:nvSpPr>
        <p:spPr bwMode="auto">
          <a:xfrm>
            <a:off x="6484220" y="2801246"/>
            <a:ext cx="4772857" cy="337739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2" name="箭头: 左右 21">
            <a:extLst>
              <a:ext uri="{FF2B5EF4-FFF2-40B4-BE49-F238E27FC236}">
                <a16:creationId xmlns:a16="http://schemas.microsoft.com/office/drawing/2014/main" id="{F4B250E9-F5B7-1D16-4B0F-9C10A5EE7A9E}"/>
              </a:ext>
            </a:extLst>
          </p:cNvPr>
          <p:cNvSpPr/>
          <p:nvPr/>
        </p:nvSpPr>
        <p:spPr>
          <a:xfrm>
            <a:off x="3701279" y="3373352"/>
            <a:ext cx="2593713" cy="265771"/>
          </a:xfrm>
          <a:prstGeom prst="lef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话气泡: 矩形 3">
            <a:extLst>
              <a:ext uri="{FF2B5EF4-FFF2-40B4-BE49-F238E27FC236}">
                <a16:creationId xmlns:a16="http://schemas.microsoft.com/office/drawing/2014/main" id="{E8BFD3DA-3DC5-80A0-C0BE-DC4398CCA793}"/>
              </a:ext>
            </a:extLst>
          </p:cNvPr>
          <p:cNvSpPr/>
          <p:nvPr/>
        </p:nvSpPr>
        <p:spPr>
          <a:xfrm>
            <a:off x="5741592" y="140307"/>
            <a:ext cx="5262039" cy="691369"/>
          </a:xfrm>
          <a:prstGeom prst="wedgeRectCallout">
            <a:avLst>
              <a:gd name="adj1" fmla="val -30584"/>
              <a:gd name="adj2" fmla="val 4794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PushAction</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方法实现：调用</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std::list</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的</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push_back</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方法</a:t>
            </a:r>
          </a:p>
        </p:txBody>
      </p:sp>
    </p:spTree>
    <p:extLst>
      <p:ext uri="{BB962C8B-B14F-4D97-AF65-F5344CB8AC3E}">
        <p14:creationId xmlns:p14="http://schemas.microsoft.com/office/powerpoint/2010/main" val="171666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任务编排：原子指令列表管理、批执行功能实现</a:t>
            </a:r>
            <a:endParaRPr lang="zh-CN" altLang="en-US" b="1" dirty="0">
              <a:highlight>
                <a:srgbClr val="FFFF00"/>
              </a:highlight>
              <a:latin typeface="Fira Code Light" panose="020B0809050000020004" pitchFamily="49" charset="0"/>
              <a:ea typeface="等线" panose="02010600030101010101" pitchFamily="2" charset="-122"/>
            </a:endParaRPr>
          </a:p>
        </p:txBody>
      </p:sp>
      <p:sp>
        <p:nvSpPr>
          <p:cNvPr id="2" name="文本占位符 1">
            <a:extLst>
              <a:ext uri="{FF2B5EF4-FFF2-40B4-BE49-F238E27FC236}">
                <a16:creationId xmlns:a16="http://schemas.microsoft.com/office/drawing/2014/main" id="{EAEBE84F-A4D1-4DA1-AF63-668B8B76D705}"/>
              </a:ext>
            </a:extLst>
          </p:cNvPr>
          <p:cNvSpPr>
            <a:spLocks noGrp="1"/>
          </p:cNvSpPr>
          <p:nvPr>
            <p:ph type="body" sz="quarter" idx="10"/>
          </p:nvPr>
        </p:nvSpPr>
        <p:spPr>
          <a:xfrm>
            <a:off x="731838" y="933450"/>
            <a:ext cx="10728326" cy="4879805"/>
          </a:xfrm>
        </p:spPr>
        <p:txBody>
          <a:bodyPr/>
          <a:lstStyle/>
          <a:p>
            <a:pPr marL="0" indent="0">
              <a:buNone/>
            </a:pPr>
            <a:r>
              <a:rPr lang="zh-CN" altLang="en-US" b="0" dirty="0">
                <a:solidFill>
                  <a:srgbClr val="333333"/>
                </a:solidFill>
                <a:effectLst/>
                <a:latin typeface="Fira Code Light" panose="020B0809050000020004" pitchFamily="49" charset="0"/>
                <a:ea typeface="等线" panose="02010600030101010101" pitchFamily="2" charset="-122"/>
              </a:rPr>
              <a:t>修改</a:t>
            </a:r>
            <a:r>
              <a:rPr lang="en-US" altLang="zh-CN" b="0" dirty="0">
                <a:solidFill>
                  <a:srgbClr val="333333"/>
                </a:solidFill>
                <a:effectLst/>
                <a:latin typeface="Fira Code Light" panose="020B0809050000020004" pitchFamily="49" charset="0"/>
                <a:ea typeface="Fira Code Light" panose="020B0809050000020004" pitchFamily="49" charset="0"/>
              </a:rPr>
              <a:t>ActionGroup</a:t>
            </a:r>
            <a:r>
              <a:rPr lang="en-US" altLang="zh-CN" dirty="0">
                <a:latin typeface="Fira Code Light" panose="020B0809050000020004" pitchFamily="49" charset="0"/>
                <a:ea typeface="Fira Code Light" panose="020B0809050000020004" pitchFamily="49" charset="0"/>
              </a:rPr>
              <a:t>.cpp</a:t>
            </a:r>
            <a:r>
              <a:rPr lang="zh-CN" altLang="en-US" dirty="0">
                <a:solidFill>
                  <a:srgbClr val="333333"/>
                </a:solidFill>
                <a:latin typeface="Fira Code Light" panose="020B0809050000020004" pitchFamily="49" charset="0"/>
                <a:ea typeface="等线" panose="02010600030101010101" pitchFamily="2" charset="-122"/>
              </a:rPr>
              <a:t>，添加</a:t>
            </a:r>
            <a:r>
              <a:rPr lang="en-US" altLang="zh-CN" dirty="0">
                <a:solidFill>
                  <a:srgbClr val="333333"/>
                </a:solidFill>
                <a:latin typeface="Fira Code Light" panose="020B0809050000020004" pitchFamily="49" charset="0"/>
                <a:ea typeface="等线" panose="02010600030101010101" pitchFamily="2" charset="-122"/>
              </a:rPr>
              <a:t>ActionGroup.hpp</a:t>
            </a:r>
            <a:r>
              <a:rPr lang="zh-CN" altLang="en-US" dirty="0">
                <a:solidFill>
                  <a:srgbClr val="333333"/>
                </a:solidFill>
                <a:latin typeface="Fira Code Light" panose="020B0809050000020004" pitchFamily="49" charset="0"/>
                <a:ea typeface="等线" panose="02010600030101010101" pitchFamily="2" charset="-122"/>
              </a:rPr>
              <a:t>中</a:t>
            </a:r>
            <a:r>
              <a:rPr lang="en-US" altLang="zh-CN" dirty="0">
                <a:solidFill>
                  <a:srgbClr val="333333"/>
                </a:solidFill>
                <a:latin typeface="Fira Code Light" panose="020B0809050000020004" pitchFamily="49" charset="0"/>
                <a:ea typeface="等线" panose="02010600030101010101" pitchFamily="2" charset="-122"/>
              </a:rPr>
              <a:t>DoOperate</a:t>
            </a:r>
            <a:r>
              <a:rPr lang="zh-CN" altLang="en-US" dirty="0">
                <a:solidFill>
                  <a:srgbClr val="333333"/>
                </a:solidFill>
                <a:latin typeface="Fira Code Light" panose="020B0809050000020004" pitchFamily="49" charset="0"/>
                <a:ea typeface="等线" panose="02010600030101010101" pitchFamily="2" charset="-122"/>
              </a:rPr>
              <a:t>函数的实现</a:t>
            </a:r>
          </a:p>
        </p:txBody>
      </p:sp>
      <p:pic>
        <p:nvPicPr>
          <p:cNvPr id="5" name="图片 4">
            <a:extLst>
              <a:ext uri="{FF2B5EF4-FFF2-40B4-BE49-F238E27FC236}">
                <a16:creationId xmlns:a16="http://schemas.microsoft.com/office/drawing/2014/main" id="{3D37E27D-05C4-FD5E-DCDF-5F6B3C9B986C}"/>
              </a:ext>
            </a:extLst>
          </p:cNvPr>
          <p:cNvPicPr>
            <a:picLocks noChangeAspect="1"/>
          </p:cNvPicPr>
          <p:nvPr/>
        </p:nvPicPr>
        <p:blipFill>
          <a:blip r:embed="rId3"/>
          <a:stretch>
            <a:fillRect/>
          </a:stretch>
        </p:blipFill>
        <p:spPr>
          <a:xfrm>
            <a:off x="789308" y="1523728"/>
            <a:ext cx="9618497" cy="4182219"/>
          </a:xfrm>
          <a:prstGeom prst="rect">
            <a:avLst/>
          </a:prstGeom>
        </p:spPr>
      </p:pic>
      <p:sp>
        <p:nvSpPr>
          <p:cNvPr id="7" name="圆角矩形 13">
            <a:extLst>
              <a:ext uri="{FF2B5EF4-FFF2-40B4-BE49-F238E27FC236}">
                <a16:creationId xmlns:a16="http://schemas.microsoft.com/office/drawing/2014/main" id="{33EE7F63-9429-6651-BAB4-08D11F0D7C64}"/>
              </a:ext>
            </a:extLst>
          </p:cNvPr>
          <p:cNvSpPr/>
          <p:nvPr/>
        </p:nvSpPr>
        <p:spPr bwMode="auto">
          <a:xfrm>
            <a:off x="1136565" y="2856693"/>
            <a:ext cx="6899747" cy="182721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对话气泡: 矩形 7">
            <a:extLst>
              <a:ext uri="{FF2B5EF4-FFF2-40B4-BE49-F238E27FC236}">
                <a16:creationId xmlns:a16="http://schemas.microsoft.com/office/drawing/2014/main" id="{AA6DEDC5-9E98-D86F-3FB7-43962510CE95}"/>
              </a:ext>
            </a:extLst>
          </p:cNvPr>
          <p:cNvSpPr/>
          <p:nvPr/>
        </p:nvSpPr>
        <p:spPr>
          <a:xfrm>
            <a:off x="8240487" y="1815958"/>
            <a:ext cx="3854715" cy="1129347"/>
          </a:xfrm>
          <a:prstGeom prst="wedgeRectCallout">
            <a:avLst>
              <a:gd name="adj1" fmla="val -55926"/>
              <a:gd name="adj2" fmla="val 4674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将原子指令操作添加到</a:t>
            </a:r>
            <a:r>
              <a:rPr lang="en-US" altLang="zh-CN"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vector</a:t>
            </a:r>
            <a:r>
              <a:rPr lang="zh-CN" altLang="en-US"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容器中，</a:t>
            </a:r>
            <a:r>
              <a:rPr lang="zh-CN" altLang="en-US"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注意添加顺序与</a:t>
            </a:r>
            <a:r>
              <a:rPr lang="en-US" altLang="zh-CN"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ActionType</a:t>
            </a:r>
            <a:r>
              <a:rPr lang="zh-CN" altLang="en-US"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枚举类型的顺序一致</a:t>
            </a:r>
          </a:p>
        </p:txBody>
      </p:sp>
      <p:sp>
        <p:nvSpPr>
          <p:cNvPr id="9" name="圆角矩形 13">
            <a:extLst>
              <a:ext uri="{FF2B5EF4-FFF2-40B4-BE49-F238E27FC236}">
                <a16:creationId xmlns:a16="http://schemas.microsoft.com/office/drawing/2014/main" id="{0A599479-9CA6-D9BA-65E8-21C585E171DC}"/>
              </a:ext>
            </a:extLst>
          </p:cNvPr>
          <p:cNvSpPr/>
          <p:nvPr/>
        </p:nvSpPr>
        <p:spPr bwMode="auto">
          <a:xfrm>
            <a:off x="1514278" y="5038863"/>
            <a:ext cx="5012902" cy="29540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对话气泡: 矩形 9">
            <a:extLst>
              <a:ext uri="{FF2B5EF4-FFF2-40B4-BE49-F238E27FC236}">
                <a16:creationId xmlns:a16="http://schemas.microsoft.com/office/drawing/2014/main" id="{49603870-C37B-6651-E2D2-E9B1D54407B7}"/>
              </a:ext>
            </a:extLst>
          </p:cNvPr>
          <p:cNvSpPr/>
          <p:nvPr/>
        </p:nvSpPr>
        <p:spPr>
          <a:xfrm>
            <a:off x="1034144" y="5496228"/>
            <a:ext cx="8845944" cy="1129347"/>
          </a:xfrm>
          <a:prstGeom prst="wedgeRectCallout">
            <a:avLst>
              <a:gd name="adj1" fmla="val 33045"/>
              <a:gd name="adj2" fmla="val -9088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Fira Code Light" panose="020B0809050000020004" pitchFamily="49" charset="0"/>
                <a:ea typeface="等线" panose="02010600030101010101" pitchFamily="2" charset="-122"/>
              </a:rPr>
              <a:t>遍历</a:t>
            </a:r>
            <a:r>
              <a:rPr lang="en-US" altLang="zh-CN" dirty="0">
                <a:solidFill>
                  <a:schemeClr val="tx1"/>
                </a:solidFill>
                <a:latin typeface="Fira Code Light" panose="020B0809050000020004" pitchFamily="49" charset="0"/>
                <a:ea typeface="等线" panose="02010600030101010101" pitchFamily="2" charset="-122"/>
              </a:rPr>
              <a:t>actions</a:t>
            </a:r>
            <a:r>
              <a:rPr lang="zh-CN" altLang="en-US" dirty="0">
                <a:solidFill>
                  <a:schemeClr val="tx1"/>
                </a:solidFill>
                <a:latin typeface="Fira Code Light" panose="020B0809050000020004" pitchFamily="49" charset="0"/>
                <a:ea typeface="等线" panose="02010600030101010101" pitchFamily="2" charset="-122"/>
              </a:rPr>
              <a:t>里面的每个</a:t>
            </a:r>
            <a:r>
              <a:rPr lang="en-US" altLang="zh-CN" dirty="0">
                <a:solidFill>
                  <a:schemeClr val="tx1"/>
                </a:solidFill>
                <a:latin typeface="Fira Code Light" panose="020B0809050000020004" pitchFamily="49" charset="0"/>
                <a:ea typeface="等线" panose="02010600030101010101" pitchFamily="2" charset="-122"/>
              </a:rPr>
              <a:t>action</a:t>
            </a:r>
            <a:r>
              <a:rPr lang="zh-CN" altLang="en-US" dirty="0">
                <a:solidFill>
                  <a:schemeClr val="tx1"/>
                </a:solidFill>
                <a:latin typeface="Fira Code Light" panose="020B0809050000020004" pitchFamily="49" charset="0"/>
                <a:ea typeface="等线" panose="02010600030101010101" pitchFamily="2" charset="-122"/>
              </a:rPr>
              <a:t>，执行</a:t>
            </a:r>
            <a:r>
              <a:rPr lang="en-US" altLang="zh-CN" dirty="0">
                <a:solidFill>
                  <a:schemeClr val="tx1"/>
                </a:solidFill>
                <a:latin typeface="Fira Code Light" panose="020B0809050000020004" pitchFamily="49" charset="0"/>
                <a:ea typeface="等线" panose="02010600030101010101" pitchFamily="2" charset="-122"/>
              </a:rPr>
              <a:t>action</a:t>
            </a:r>
          </a:p>
          <a:p>
            <a:r>
              <a:rPr lang="zh-CN" altLang="en-US" dirty="0">
                <a:solidFill>
                  <a:schemeClr val="tx1"/>
                </a:solidFill>
                <a:latin typeface="Fira Code Light" panose="020B0809050000020004" pitchFamily="49" charset="0"/>
                <a:ea typeface="等线" panose="02010600030101010101" pitchFamily="2" charset="-122"/>
              </a:rPr>
              <a:t>以</a:t>
            </a:r>
            <a:r>
              <a:rPr lang="en-US" altLang="zh-CN" dirty="0">
                <a:solidFill>
                  <a:schemeClr val="tx1"/>
                </a:solidFill>
                <a:latin typeface="Fira Code Light" panose="020B0809050000020004" pitchFamily="49" charset="0"/>
                <a:ea typeface="等线" panose="02010600030101010101" pitchFamily="2" charset="-122"/>
              </a:rPr>
              <a:t>FORWARD_1_STEP_ACTION</a:t>
            </a:r>
            <a:r>
              <a:rPr lang="zh-CN" altLang="en-US" dirty="0">
                <a:solidFill>
                  <a:schemeClr val="tx1"/>
                </a:solidFill>
                <a:latin typeface="Fira Code Light" panose="020B0809050000020004" pitchFamily="49" charset="0"/>
                <a:ea typeface="等线" panose="02010600030101010101" pitchFamily="2" charset="-122"/>
              </a:rPr>
              <a:t>指令为例，其</a:t>
            </a:r>
            <a:r>
              <a:rPr lang="en-US" altLang="zh-CN" dirty="0">
                <a:solidFill>
                  <a:schemeClr val="tx1"/>
                </a:solidFill>
                <a:latin typeface="Fira Code Light" panose="020B0809050000020004" pitchFamily="49" charset="0"/>
                <a:ea typeface="等线" panose="02010600030101010101" pitchFamily="2" charset="-122"/>
              </a:rPr>
              <a:t>ActionType</a:t>
            </a:r>
            <a:r>
              <a:rPr lang="zh-CN" altLang="en-US" dirty="0">
                <a:solidFill>
                  <a:schemeClr val="tx1"/>
                </a:solidFill>
                <a:latin typeface="Fira Code Light" panose="020B0809050000020004" pitchFamily="49" charset="0"/>
                <a:ea typeface="等线" panose="02010600030101010101" pitchFamily="2" charset="-122"/>
              </a:rPr>
              <a:t>枚举值为</a:t>
            </a:r>
            <a:r>
              <a:rPr lang="en-US" altLang="zh-CN" dirty="0">
                <a:solidFill>
                  <a:schemeClr val="tx1"/>
                </a:solidFill>
                <a:latin typeface="Fira Code Light" panose="020B0809050000020004" pitchFamily="49" charset="0"/>
                <a:ea typeface="等线" panose="02010600030101010101" pitchFamily="2" charset="-122"/>
              </a:rPr>
              <a:t>0</a:t>
            </a:r>
            <a:r>
              <a:rPr lang="zh-CN" altLang="en-US" dirty="0">
                <a:solidFill>
                  <a:schemeClr val="tx1"/>
                </a:solidFill>
                <a:latin typeface="Fira Code Light" panose="020B0809050000020004" pitchFamily="49" charset="0"/>
                <a:ea typeface="等线" panose="02010600030101010101" pitchFamily="2" charset="-122"/>
              </a:rPr>
              <a:t>，</a:t>
            </a:r>
            <a:r>
              <a:rPr lang="en-US" altLang="zh-CN" dirty="0">
                <a:solidFill>
                  <a:schemeClr val="tx1"/>
                </a:solidFill>
                <a:latin typeface="Fira Code Light" panose="020B0809050000020004" pitchFamily="49" charset="0"/>
                <a:ea typeface="等线" panose="02010600030101010101" pitchFamily="2" charset="-122"/>
              </a:rPr>
              <a:t>actionVec[0]</a:t>
            </a:r>
            <a:r>
              <a:rPr lang="zh-CN" altLang="en-US" dirty="0">
                <a:solidFill>
                  <a:schemeClr val="tx1"/>
                </a:solidFill>
                <a:latin typeface="Fira Code Light" panose="020B0809050000020004" pitchFamily="49" charset="0"/>
                <a:ea typeface="等线" panose="02010600030101010101" pitchFamily="2" charset="-122"/>
              </a:rPr>
              <a:t>对应操作为</a:t>
            </a:r>
            <a:r>
              <a:rPr lang="en-US" altLang="zh-CN" dirty="0">
                <a:solidFill>
                  <a:schemeClr val="tx1"/>
                </a:solidFill>
                <a:latin typeface="Fira Code Light" panose="020B0809050000020004" pitchFamily="49" charset="0"/>
                <a:ea typeface="等线" panose="02010600030101010101" pitchFamily="2" charset="-122"/>
              </a:rPr>
              <a:t>ForwardAction</a:t>
            </a:r>
            <a:r>
              <a:rPr lang="zh-CN" altLang="en-US" dirty="0">
                <a:solidFill>
                  <a:schemeClr val="tx1"/>
                </a:solidFill>
                <a:latin typeface="Fira Code Light" panose="020B0809050000020004" pitchFamily="49" charset="0"/>
                <a:ea typeface="等线" panose="02010600030101010101" pitchFamily="2" charset="-122"/>
              </a:rPr>
              <a:t>，</a:t>
            </a:r>
            <a:r>
              <a:rPr lang="en-US" altLang="zh-CN" dirty="0">
                <a:solidFill>
                  <a:schemeClr val="tx1"/>
                </a:solidFill>
                <a:latin typeface="Fira Code Light" panose="020B0809050000020004" pitchFamily="49" charset="0"/>
                <a:ea typeface="等线" panose="02010600030101010101" pitchFamily="2" charset="-122"/>
              </a:rPr>
              <a:t>ForwardAction(poseHandler)</a:t>
            </a:r>
            <a:r>
              <a:rPr lang="zh-CN" altLang="en-US" dirty="0">
                <a:solidFill>
                  <a:schemeClr val="tx1"/>
                </a:solidFill>
                <a:latin typeface="Fira Code Light" panose="020B0809050000020004" pitchFamily="49" charset="0"/>
                <a:ea typeface="等线" panose="02010600030101010101" pitchFamily="2" charset="-122"/>
              </a:rPr>
              <a:t>将执行向前</a:t>
            </a:r>
            <a:r>
              <a:rPr lang="en-US" altLang="zh-CN" dirty="0">
                <a:solidFill>
                  <a:schemeClr val="tx1"/>
                </a:solidFill>
                <a:latin typeface="Fira Code Light" panose="020B0809050000020004" pitchFamily="49" charset="0"/>
                <a:ea typeface="等线" panose="02010600030101010101" pitchFamily="2" charset="-122"/>
              </a:rPr>
              <a:t>1</a:t>
            </a:r>
            <a:r>
              <a:rPr lang="zh-CN" altLang="en-US" dirty="0">
                <a:solidFill>
                  <a:schemeClr val="tx1"/>
                </a:solidFill>
                <a:latin typeface="Fira Code Light" panose="020B0809050000020004" pitchFamily="49" charset="0"/>
                <a:ea typeface="等线" panose="02010600030101010101" pitchFamily="2" charset="-122"/>
              </a:rPr>
              <a:t>步操作</a:t>
            </a:r>
            <a:endParaRPr lang="en-US" altLang="zh-CN" dirty="0">
              <a:solidFill>
                <a:schemeClr val="tx1"/>
              </a:solidFill>
              <a:latin typeface="Fira Code Light" panose="020B0809050000020004" pitchFamily="49" charset="0"/>
              <a:ea typeface="等线" panose="02010600030101010101" pitchFamily="2" charset="-122"/>
            </a:endParaRPr>
          </a:p>
        </p:txBody>
      </p:sp>
      <p:sp>
        <p:nvSpPr>
          <p:cNvPr id="4" name="对话气泡: 矩形 3">
            <a:extLst>
              <a:ext uri="{FF2B5EF4-FFF2-40B4-BE49-F238E27FC236}">
                <a16:creationId xmlns:a16="http://schemas.microsoft.com/office/drawing/2014/main" id="{457CEB1C-0138-AB68-A04A-1FA5F34753AE}"/>
              </a:ext>
            </a:extLst>
          </p:cNvPr>
          <p:cNvSpPr/>
          <p:nvPr/>
        </p:nvSpPr>
        <p:spPr>
          <a:xfrm>
            <a:off x="5628737" y="3198728"/>
            <a:ext cx="5509664" cy="1129347"/>
          </a:xfrm>
          <a:prstGeom prst="wedgeRectCallout">
            <a:avLst>
              <a:gd name="adj1" fmla="val -33600"/>
              <a:gd name="adj2" fmla="val 9783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Lambda</a:t>
            </a:r>
            <a:r>
              <a:rPr lang="zh-CN" altLang="en-US"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表达式对当前遍历到的</a:t>
            </a:r>
            <a:r>
              <a:rPr lang="en-US" altLang="zh-CN"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action</a:t>
            </a:r>
            <a:r>
              <a:rPr lang="zh-CN" altLang="en-US"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进行处理（作为</a:t>
            </a:r>
            <a:r>
              <a:rPr lang="en-US" altLang="zh-CN"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lambda</a:t>
            </a:r>
            <a:r>
              <a:rPr lang="zh-CN" altLang="en-US"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表达式函数参数传递进来），注意引用捕获了</a:t>
            </a:r>
            <a:r>
              <a:rPr lang="en-US" altLang="zh-CN"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poseHandler</a:t>
            </a:r>
            <a:endParaRPr lang="zh-CN" altLang="en-US" dirty="0">
              <a:solidFill>
                <a:srgbClr val="FF0000"/>
              </a:solidFill>
              <a:latin typeface="Fira Code Light" panose="020B0809050000020004" pitchFamily="49" charset="0"/>
              <a:ea typeface="等线" panose="02010600030101010101" pitchFamily="2" charset="-122"/>
              <a:cs typeface="Huawei Sans" panose="020C0503030203020204" pitchFamily="34" charset="0"/>
            </a:endParaRPr>
          </a:p>
        </p:txBody>
      </p:sp>
    </p:spTree>
    <p:extLst>
      <p:ext uri="{BB962C8B-B14F-4D97-AF65-F5344CB8AC3E}">
        <p14:creationId xmlns:p14="http://schemas.microsoft.com/office/powerpoint/2010/main" val="3927319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64785965-26C9-DFE5-9341-23170DA07C46}"/>
              </a:ext>
            </a:extLst>
          </p:cNvPr>
          <p:cNvPicPr>
            <a:picLocks noChangeAspect="1"/>
          </p:cNvPicPr>
          <p:nvPr/>
        </p:nvPicPr>
        <p:blipFill>
          <a:blip r:embed="rId3"/>
          <a:stretch>
            <a:fillRect/>
          </a:stretch>
        </p:blipFill>
        <p:spPr>
          <a:xfrm>
            <a:off x="476931" y="1099458"/>
            <a:ext cx="4370868" cy="5618772"/>
          </a:xfrm>
          <a:prstGeom prst="rect">
            <a:avLst/>
          </a:prstGeom>
        </p:spPr>
      </p:pic>
      <p:sp>
        <p:nvSpPr>
          <p:cNvPr id="3" name="标题 2"/>
          <p:cNvSpPr>
            <a:spLocks noGrp="1"/>
          </p:cNvSpPr>
          <p:nvPr>
            <p:ph type="title"/>
          </p:nvPr>
        </p:nvSpPr>
        <p:spPr>
          <a:xfrm>
            <a:off x="448809" y="139771"/>
            <a:ext cx="10728325" cy="485982"/>
          </a:xfrm>
        </p:spPr>
        <p:txBody>
          <a:bodyPr/>
          <a:lstStyle/>
          <a:p>
            <a:r>
              <a:rPr lang="zh-CN" altLang="en-US" b="1" dirty="0">
                <a:latin typeface="Fira Code Light" panose="020B0809050000020004" pitchFamily="49" charset="0"/>
                <a:ea typeface="等线" panose="02010600030101010101" pitchFamily="2" charset="-122"/>
              </a:rPr>
              <a:t>任务编排：</a:t>
            </a:r>
            <a:r>
              <a:rPr lang="en-US" altLang="zh-CN" b="1" dirty="0">
                <a:latin typeface="Fira Code Light" panose="020B0809050000020004" pitchFamily="49" charset="0"/>
                <a:ea typeface="等线" panose="02010600030101010101" pitchFamily="2" charset="-122"/>
              </a:rPr>
              <a:t>src/Command.hpp</a:t>
            </a:r>
            <a:r>
              <a:rPr lang="zh-CN" altLang="en-US" b="1" dirty="0">
                <a:latin typeface="Fira Code Light" panose="020B0809050000020004" pitchFamily="49" charset="0"/>
                <a:ea typeface="等线" panose="02010600030101010101" pitchFamily="2" charset="-122"/>
              </a:rPr>
              <a:t>里</a:t>
            </a:r>
            <a:r>
              <a:rPr lang="en-US" altLang="zh-CN" b="1" dirty="0" err="1">
                <a:latin typeface="Fira Code Light" panose="020B0809050000020004" pitchFamily="49" charset="0"/>
                <a:ea typeface="Fira Code Light" panose="020B0809050000020004" pitchFamily="49" charset="0"/>
              </a:rPr>
              <a:t>MoveCommand</a:t>
            </a:r>
            <a:r>
              <a:rPr lang="zh-CN" altLang="en-US" b="1" dirty="0">
                <a:latin typeface="Fira Code Light" panose="020B0809050000020004" pitchFamily="49" charset="0"/>
                <a:ea typeface="等线" panose="02010600030101010101" pitchFamily="2" charset="-122"/>
              </a:rPr>
              <a:t>实现</a:t>
            </a:r>
          </a:p>
        </p:txBody>
      </p:sp>
      <p:sp>
        <p:nvSpPr>
          <p:cNvPr id="2" name="文本占位符 1">
            <a:extLst>
              <a:ext uri="{FF2B5EF4-FFF2-40B4-BE49-F238E27FC236}">
                <a16:creationId xmlns:a16="http://schemas.microsoft.com/office/drawing/2014/main" id="{81852024-FD97-4010-AD0A-467F37918D40}"/>
              </a:ext>
            </a:extLst>
          </p:cNvPr>
          <p:cNvSpPr>
            <a:spLocks noGrp="1"/>
          </p:cNvSpPr>
          <p:nvPr>
            <p:ph type="body" sz="quarter" idx="10"/>
          </p:nvPr>
        </p:nvSpPr>
        <p:spPr>
          <a:xfrm>
            <a:off x="386086" y="609850"/>
            <a:ext cx="10728326" cy="4879805"/>
          </a:xfrm>
        </p:spPr>
        <p:txBody>
          <a:bodyPr/>
          <a:lstStyle/>
          <a:p>
            <a:pPr marL="0" indent="0">
              <a:buNone/>
            </a:pPr>
            <a:r>
              <a:rPr lang="zh-CN" altLang="en-US" b="0" dirty="0">
                <a:solidFill>
                  <a:srgbClr val="333333"/>
                </a:solidFill>
                <a:effectLst/>
                <a:latin typeface="Fira Code Light" panose="020B0809050000020004" pitchFamily="49" charset="0"/>
                <a:ea typeface="等线" panose="02010600030101010101" pitchFamily="2" charset="-122"/>
              </a:rPr>
              <a:t>修改</a:t>
            </a:r>
            <a:r>
              <a:rPr lang="en-US" altLang="zh-CN" b="0" dirty="0">
                <a:solidFill>
                  <a:srgbClr val="333333"/>
                </a:solidFill>
                <a:effectLst/>
                <a:latin typeface="Fira Code Light" panose="020B0809050000020004" pitchFamily="49" charset="0"/>
                <a:ea typeface="Fira Code Light" panose="020B0809050000020004" pitchFamily="49" charset="0"/>
              </a:rPr>
              <a:t>Command</a:t>
            </a:r>
            <a:r>
              <a:rPr lang="en-US" altLang="zh-CN" dirty="0">
                <a:latin typeface="Fira Code Light" panose="020B0809050000020004" pitchFamily="49" charset="0"/>
                <a:ea typeface="Fira Code Light" panose="020B0809050000020004" pitchFamily="49" charset="0"/>
              </a:rPr>
              <a:t>.hpp</a:t>
            </a:r>
            <a:r>
              <a:rPr lang="zh-CN" altLang="en-US" dirty="0">
                <a:solidFill>
                  <a:srgbClr val="333333"/>
                </a:solidFill>
                <a:latin typeface="Fira Code Light" panose="020B0809050000020004" pitchFamily="49" charset="0"/>
                <a:ea typeface="等线" panose="02010600030101010101" pitchFamily="2" charset="-122"/>
              </a:rPr>
              <a:t>，请大家自行实现剩余代码</a:t>
            </a:r>
          </a:p>
        </p:txBody>
      </p:sp>
      <p:sp>
        <p:nvSpPr>
          <p:cNvPr id="7" name="圆角矩形 13">
            <a:extLst>
              <a:ext uri="{FF2B5EF4-FFF2-40B4-BE49-F238E27FC236}">
                <a16:creationId xmlns:a16="http://schemas.microsoft.com/office/drawing/2014/main" id="{F693FE63-1D7F-B06D-F9A1-1CFABD2D221D}"/>
              </a:ext>
            </a:extLst>
          </p:cNvPr>
          <p:cNvSpPr/>
          <p:nvPr/>
        </p:nvSpPr>
        <p:spPr bwMode="auto">
          <a:xfrm>
            <a:off x="1578466" y="4614701"/>
            <a:ext cx="3189477" cy="7589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对话气泡: 矩形 7">
            <a:extLst>
              <a:ext uri="{FF2B5EF4-FFF2-40B4-BE49-F238E27FC236}">
                <a16:creationId xmlns:a16="http://schemas.microsoft.com/office/drawing/2014/main" id="{C91CB81F-FBFE-5352-5BBB-123C346E630E}"/>
              </a:ext>
            </a:extLst>
          </p:cNvPr>
          <p:cNvSpPr/>
          <p:nvPr/>
        </p:nvSpPr>
        <p:spPr>
          <a:xfrm>
            <a:off x="3295732" y="1484353"/>
            <a:ext cx="3274958" cy="871639"/>
          </a:xfrm>
          <a:prstGeom prst="wedgeRectCallout">
            <a:avLst>
              <a:gd name="adj1" fmla="val -47724"/>
              <a:gd name="adj2" fmla="val 10154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三目表达式，根据是否时倒车状态决定前进还是后退</a:t>
            </a:r>
          </a:p>
        </p:txBody>
      </p:sp>
      <p:sp>
        <p:nvSpPr>
          <p:cNvPr id="9" name="圆角矩形 13">
            <a:extLst>
              <a:ext uri="{FF2B5EF4-FFF2-40B4-BE49-F238E27FC236}">
                <a16:creationId xmlns:a16="http://schemas.microsoft.com/office/drawing/2014/main" id="{8733E900-77F9-F727-3ADA-43B74FC50904}"/>
              </a:ext>
            </a:extLst>
          </p:cNvPr>
          <p:cNvSpPr/>
          <p:nvPr/>
        </p:nvSpPr>
        <p:spPr bwMode="auto">
          <a:xfrm>
            <a:off x="1677469" y="3739747"/>
            <a:ext cx="2306701" cy="47959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对话气泡: 矩形 9">
            <a:extLst>
              <a:ext uri="{FF2B5EF4-FFF2-40B4-BE49-F238E27FC236}">
                <a16:creationId xmlns:a16="http://schemas.microsoft.com/office/drawing/2014/main" id="{4B88ABEE-A864-29A8-E6DA-32FAADB9D9DA}"/>
              </a:ext>
            </a:extLst>
          </p:cNvPr>
          <p:cNvSpPr/>
          <p:nvPr/>
        </p:nvSpPr>
        <p:spPr>
          <a:xfrm>
            <a:off x="4244405" y="3852400"/>
            <a:ext cx="2624482" cy="577192"/>
          </a:xfrm>
          <a:prstGeom prst="wedgeRectCallout">
            <a:avLst>
              <a:gd name="adj1" fmla="val -64381"/>
              <a:gd name="adj2" fmla="val 6159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将当前操作放入操作列表</a:t>
            </a:r>
          </a:p>
        </p:txBody>
      </p:sp>
      <p:pic>
        <p:nvPicPr>
          <p:cNvPr id="6" name="图片 5">
            <a:extLst>
              <a:ext uri="{FF2B5EF4-FFF2-40B4-BE49-F238E27FC236}">
                <a16:creationId xmlns:a16="http://schemas.microsoft.com/office/drawing/2014/main" id="{4D6F639C-AF7B-F70E-DF98-C0928551F832}"/>
              </a:ext>
            </a:extLst>
          </p:cNvPr>
          <p:cNvPicPr>
            <a:picLocks noChangeAspect="1"/>
          </p:cNvPicPr>
          <p:nvPr/>
        </p:nvPicPr>
        <p:blipFill>
          <a:blip r:embed="rId4"/>
          <a:stretch>
            <a:fillRect/>
          </a:stretch>
        </p:blipFill>
        <p:spPr>
          <a:xfrm>
            <a:off x="7086384" y="1091093"/>
            <a:ext cx="4889474" cy="5157057"/>
          </a:xfrm>
          <a:prstGeom prst="rect">
            <a:avLst/>
          </a:prstGeom>
        </p:spPr>
      </p:pic>
      <p:sp>
        <p:nvSpPr>
          <p:cNvPr id="13" name="箭头: 右 12">
            <a:extLst>
              <a:ext uri="{FF2B5EF4-FFF2-40B4-BE49-F238E27FC236}">
                <a16:creationId xmlns:a16="http://schemas.microsoft.com/office/drawing/2014/main" id="{4420E944-2250-F241-986C-4963A3703118}"/>
              </a:ext>
            </a:extLst>
          </p:cNvPr>
          <p:cNvSpPr/>
          <p:nvPr/>
        </p:nvSpPr>
        <p:spPr>
          <a:xfrm>
            <a:off x="5305981" y="6331036"/>
            <a:ext cx="2038222" cy="500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请和旧版本对比</a:t>
            </a:r>
          </a:p>
        </p:txBody>
      </p:sp>
      <p:sp>
        <p:nvSpPr>
          <p:cNvPr id="14" name="对话气泡: 矩形 13">
            <a:extLst>
              <a:ext uri="{FF2B5EF4-FFF2-40B4-BE49-F238E27FC236}">
                <a16:creationId xmlns:a16="http://schemas.microsoft.com/office/drawing/2014/main" id="{7229238E-F47D-7839-E200-DCCBB0BCCD56}"/>
              </a:ext>
            </a:extLst>
          </p:cNvPr>
          <p:cNvSpPr/>
          <p:nvPr/>
        </p:nvSpPr>
        <p:spPr>
          <a:xfrm>
            <a:off x="4002410" y="5637404"/>
            <a:ext cx="2624482" cy="577192"/>
          </a:xfrm>
          <a:prstGeom prst="wedgeRectCallout">
            <a:avLst>
              <a:gd name="adj1" fmla="val -39898"/>
              <a:gd name="adj2" fmla="val -10111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这里漏了</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return</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语句</a:t>
            </a:r>
          </a:p>
        </p:txBody>
      </p:sp>
    </p:spTree>
    <p:extLst>
      <p:ext uri="{BB962C8B-B14F-4D97-AF65-F5344CB8AC3E}">
        <p14:creationId xmlns:p14="http://schemas.microsoft.com/office/powerpoint/2010/main" val="587577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E0D6DDB6-D41F-9414-E4EC-B2EFFD830373}"/>
              </a:ext>
            </a:extLst>
          </p:cNvPr>
          <p:cNvPicPr>
            <a:picLocks noChangeAspect="1"/>
          </p:cNvPicPr>
          <p:nvPr/>
        </p:nvPicPr>
        <p:blipFill>
          <a:blip r:embed="rId3"/>
          <a:stretch>
            <a:fillRect/>
          </a:stretch>
        </p:blipFill>
        <p:spPr>
          <a:xfrm>
            <a:off x="666573" y="1680086"/>
            <a:ext cx="4981575" cy="4646403"/>
          </a:xfrm>
          <a:prstGeom prst="rect">
            <a:avLst/>
          </a:prstGeom>
        </p:spPr>
      </p:pic>
      <p:sp>
        <p:nvSpPr>
          <p:cNvPr id="3" name="标题 2"/>
          <p:cNvSpPr>
            <a:spLocks noGrp="1"/>
          </p:cNvSpPr>
          <p:nvPr>
            <p:ph type="title"/>
          </p:nvPr>
        </p:nvSpPr>
        <p:spPr/>
        <p:txBody>
          <a:bodyPr/>
          <a:lstStyle/>
          <a:p>
            <a:r>
              <a:rPr lang="zh-CN" altLang="en-US" b="1" dirty="0">
                <a:latin typeface="Fira Code Light" panose="020B0809050000020004" pitchFamily="49" charset="0"/>
                <a:ea typeface="等线" panose="02010600030101010101" pitchFamily="2" charset="-122"/>
              </a:rPr>
              <a:t>任务编排：</a:t>
            </a:r>
            <a:r>
              <a:rPr lang="en-US" altLang="zh-CN" b="1" dirty="0">
                <a:latin typeface="Fira Code Light" panose="020B0809050000020004" pitchFamily="49" charset="0"/>
                <a:ea typeface="Fira Code Light" panose="020B0809050000020004" pitchFamily="49" charset="0"/>
              </a:rPr>
              <a:t>Command</a:t>
            </a:r>
            <a:r>
              <a:rPr lang="zh-CN" altLang="en-US" b="1" dirty="0">
                <a:latin typeface="Fira Code Light" panose="020B0809050000020004" pitchFamily="49" charset="0"/>
                <a:ea typeface="等线" panose="02010600030101010101" pitchFamily="2" charset="-122"/>
              </a:rPr>
              <a:t>需返回原子指令列表</a:t>
            </a:r>
          </a:p>
        </p:txBody>
      </p:sp>
      <p:sp>
        <p:nvSpPr>
          <p:cNvPr id="2" name="文本占位符 1">
            <a:extLst>
              <a:ext uri="{FF2B5EF4-FFF2-40B4-BE49-F238E27FC236}">
                <a16:creationId xmlns:a16="http://schemas.microsoft.com/office/drawing/2014/main" id="{F1360E24-1190-4EC7-9E82-F1F828F7F002}"/>
              </a:ext>
            </a:extLst>
          </p:cNvPr>
          <p:cNvSpPr>
            <a:spLocks noGrp="1"/>
          </p:cNvSpPr>
          <p:nvPr>
            <p:ph type="body" sz="quarter" idx="10"/>
          </p:nvPr>
        </p:nvSpPr>
        <p:spPr>
          <a:xfrm>
            <a:off x="666573" y="1047751"/>
            <a:ext cx="10728326" cy="1806962"/>
          </a:xfrm>
        </p:spPr>
        <p:txBody>
          <a:bodyPr/>
          <a:lstStyle/>
          <a:p>
            <a:pPr marL="0" indent="0">
              <a:buNone/>
            </a:pPr>
            <a:r>
              <a:rPr lang="zh-CN" altLang="en-US" b="0" dirty="0">
                <a:solidFill>
                  <a:srgbClr val="333333"/>
                </a:solidFill>
                <a:effectLst/>
                <a:latin typeface="Fira Code Light" panose="020B0809050000020004" pitchFamily="49" charset="0"/>
                <a:ea typeface="等线" panose="02010600030101010101" pitchFamily="2" charset="-122"/>
              </a:rPr>
              <a:t>修改</a:t>
            </a:r>
            <a:r>
              <a:rPr lang="en-US" altLang="zh-CN" b="0" dirty="0">
                <a:solidFill>
                  <a:srgbClr val="333333"/>
                </a:solidFill>
                <a:effectLst/>
                <a:latin typeface="Fira Code Light" panose="020B0809050000020004" pitchFamily="49" charset="0"/>
                <a:ea typeface="Fira Code Light" panose="020B0809050000020004" pitchFamily="49" charset="0"/>
              </a:rPr>
              <a:t>CmderFactory</a:t>
            </a:r>
            <a:r>
              <a:rPr lang="en-US" altLang="zh-CN" dirty="0">
                <a:latin typeface="Fira Code Light" panose="020B0809050000020004" pitchFamily="49" charset="0"/>
                <a:ea typeface="Fira Code Light" panose="020B0809050000020004" pitchFamily="49" charset="0"/>
              </a:rPr>
              <a:t>.hpp</a:t>
            </a:r>
            <a:endParaRPr lang="zh-CN" altLang="en-US" dirty="0">
              <a:latin typeface="Fira Code Light" panose="020B0809050000020004" pitchFamily="49" charset="0"/>
              <a:ea typeface="等线" panose="02010600030101010101" pitchFamily="2" charset="-122"/>
            </a:endParaRPr>
          </a:p>
        </p:txBody>
      </p:sp>
      <p:sp>
        <p:nvSpPr>
          <p:cNvPr id="11" name="对话气泡: 矩形 10">
            <a:extLst>
              <a:ext uri="{FF2B5EF4-FFF2-40B4-BE49-F238E27FC236}">
                <a16:creationId xmlns:a16="http://schemas.microsoft.com/office/drawing/2014/main" id="{60595005-F82D-FE9F-AD4B-9C24C5DEBC7F}"/>
              </a:ext>
            </a:extLst>
          </p:cNvPr>
          <p:cNvSpPr/>
          <p:nvPr/>
        </p:nvSpPr>
        <p:spPr>
          <a:xfrm>
            <a:off x="5910943" y="910361"/>
            <a:ext cx="6400800" cy="3454810"/>
          </a:xfrm>
          <a:prstGeom prst="wedgeRectCallout">
            <a:avLst>
              <a:gd name="adj1" fmla="val -69826"/>
              <a:gd name="adj2" fmla="val 1487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替换为</a:t>
            </a:r>
            <a:r>
              <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ActionGroup(PoseHandler&amp; poseHandler)</a:t>
            </a:r>
          </a:p>
          <a:p>
            <a:endPar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r>
              <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std::function</a:t>
            </a:r>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是个模板，类型实参是函数参数及返回值，</a:t>
            </a:r>
            <a:r>
              <a:rPr lang="en-US" altLang="zh-CN" sz="1400" b="0" dirty="0">
                <a:solidFill>
                  <a:srgbClr val="4EC9B0"/>
                </a:solidFill>
                <a:effectLst/>
                <a:latin typeface="Consolas" panose="020B0609020204030204" pitchFamily="49" charset="0"/>
              </a:rPr>
              <a:t> </a:t>
            </a:r>
            <a:r>
              <a:rPr lang="en-US" altLang="zh-CN" sz="1400" b="0" dirty="0">
                <a:solidFill>
                  <a:srgbClr val="FF0000"/>
                </a:solidFill>
                <a:effectLst/>
                <a:latin typeface="Consolas" panose="020B0609020204030204" pitchFamily="49" charset="0"/>
              </a:rPr>
              <a:t>std::function&lt;ActionGroup(PoseHandler&amp; poseHandler)&gt;;</a:t>
            </a:r>
          </a:p>
          <a:p>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表示这样一个函数：参数为</a:t>
            </a:r>
            <a:r>
              <a:rPr lang="en-US" altLang="zh-CN" sz="1400" b="0" dirty="0">
                <a:solidFill>
                  <a:srgbClr val="FF0000"/>
                </a:solidFill>
                <a:effectLst/>
                <a:latin typeface="Consolas" panose="020B0609020204030204" pitchFamily="49" charset="0"/>
              </a:rPr>
              <a:t>PoseHandler&amp; poseHandler</a:t>
            </a:r>
            <a:r>
              <a:rPr lang="zh-CN" altLang="en-US" sz="1400" b="0" dirty="0">
                <a:solidFill>
                  <a:srgbClr val="FF0000"/>
                </a:solidFill>
                <a:effectLst/>
                <a:latin typeface="Consolas" panose="020B0609020204030204" pitchFamily="49" charset="0"/>
              </a:rPr>
              <a:t>，</a:t>
            </a:r>
            <a:r>
              <a:rPr lang="zh-CN" altLang="en-US" sz="1400" b="0" dirty="0">
                <a:solidFill>
                  <a:schemeClr val="tx1"/>
                </a:solidFill>
                <a:effectLst/>
                <a:latin typeface="Consolas" panose="020B0609020204030204" pitchFamily="49" charset="0"/>
              </a:rPr>
              <a:t>返回类型为</a:t>
            </a:r>
            <a:r>
              <a:rPr lang="en-US" altLang="zh-CN" sz="1400" b="0" dirty="0">
                <a:solidFill>
                  <a:schemeClr val="tx1"/>
                </a:solidFill>
                <a:effectLst/>
                <a:latin typeface="Consolas" panose="020B0609020204030204" pitchFamily="49" charset="0"/>
              </a:rPr>
              <a:t>ActionGroup</a:t>
            </a:r>
            <a:r>
              <a:rPr lang="zh-CN" altLang="en-US" sz="1400" b="0" dirty="0">
                <a:solidFill>
                  <a:schemeClr val="tx1"/>
                </a:solidFill>
                <a:effectLst/>
                <a:latin typeface="Consolas" panose="020B0609020204030204" pitchFamily="49" charset="0"/>
              </a:rPr>
              <a:t>作为</a:t>
            </a:r>
            <a:r>
              <a:rPr lang="en-US" altLang="zh-CN" sz="1400" b="0" dirty="0">
                <a:solidFill>
                  <a:srgbClr val="FF0000"/>
                </a:solidFill>
                <a:effectLst/>
                <a:latin typeface="Consolas" panose="020B0609020204030204" pitchFamily="49" charset="0"/>
              </a:rPr>
              <a:t>std::function</a:t>
            </a:r>
            <a:r>
              <a:rPr lang="zh-CN" altLang="en-US" sz="1400" b="0" dirty="0">
                <a:solidFill>
                  <a:schemeClr val="tx1"/>
                </a:solidFill>
                <a:effectLst/>
                <a:latin typeface="Consolas" panose="020B0609020204030204" pitchFamily="49" charset="0"/>
              </a:rPr>
              <a:t>的类型实参</a:t>
            </a:r>
            <a:endParaRPr lang="en-US" altLang="zh-CN" sz="1400" b="0" dirty="0">
              <a:solidFill>
                <a:schemeClr val="tx1"/>
              </a:solidFill>
              <a:effectLst/>
              <a:latin typeface="Consolas" panose="020B0609020204030204" pitchFamily="49" charset="0"/>
            </a:endParaRPr>
          </a:p>
          <a:p>
            <a:r>
              <a:rPr lang="zh-CN" altLang="en-US" sz="1400" b="0" dirty="0">
                <a:solidFill>
                  <a:schemeClr val="tx1"/>
                </a:solidFill>
                <a:effectLst/>
                <a:latin typeface="Consolas" panose="020B0609020204030204" pitchFamily="49" charset="0"/>
              </a:rPr>
              <a:t>但不光是一个函数可以作为</a:t>
            </a:r>
            <a:r>
              <a:rPr lang="en-US" altLang="zh-CN" sz="1400" b="0" dirty="0">
                <a:solidFill>
                  <a:srgbClr val="FF0000"/>
                </a:solidFill>
                <a:effectLst/>
                <a:latin typeface="Consolas" panose="020B0609020204030204" pitchFamily="49" charset="0"/>
              </a:rPr>
              <a:t>std::function</a:t>
            </a:r>
            <a:r>
              <a:rPr lang="zh-CN" altLang="en-US" sz="1400" b="0" dirty="0">
                <a:solidFill>
                  <a:schemeClr val="tx1"/>
                </a:solidFill>
                <a:effectLst/>
                <a:latin typeface="Consolas" panose="020B0609020204030204" pitchFamily="49" charset="0"/>
              </a:rPr>
              <a:t>的类型实参</a:t>
            </a:r>
            <a:endParaRPr lang="en-US" altLang="zh-CN" sz="1400" b="0" dirty="0">
              <a:solidFill>
                <a:schemeClr val="tx1"/>
              </a:solidFill>
              <a:effectLst/>
              <a:latin typeface="Consolas" panose="020B0609020204030204" pitchFamily="49" charset="0"/>
            </a:endParaRPr>
          </a:p>
          <a:p>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重载了</a:t>
            </a:r>
            <a:r>
              <a:rPr lang="en-US" altLang="zh-CN" sz="1400" b="0" dirty="0">
                <a:solidFill>
                  <a:srgbClr val="FF0000"/>
                </a:solidFill>
                <a:effectLst/>
                <a:latin typeface="Consolas" panose="020B0609020204030204" pitchFamily="49" charset="0"/>
              </a:rPr>
              <a:t>ActionGroup operator()(PoseHandler&amp; poseHandler)</a:t>
            </a:r>
            <a:r>
              <a:rPr lang="zh-CN" altLang="en-US" sz="1400" b="0" dirty="0">
                <a:solidFill>
                  <a:schemeClr val="tx1"/>
                </a:solidFill>
                <a:effectLst/>
                <a:latin typeface="Consolas" panose="020B0609020204030204" pitchFamily="49" charset="0"/>
              </a:rPr>
              <a:t>的函数对象，以及输入参数为</a:t>
            </a:r>
            <a:r>
              <a:rPr lang="en-US" altLang="zh-CN" sz="1400" b="0" dirty="0">
                <a:solidFill>
                  <a:srgbClr val="FF0000"/>
                </a:solidFill>
                <a:effectLst/>
                <a:latin typeface="Consolas" panose="020B0609020204030204" pitchFamily="49" charset="0"/>
              </a:rPr>
              <a:t>PoseHandler&amp; poseHandler</a:t>
            </a:r>
            <a:r>
              <a:rPr lang="zh-CN" altLang="en-US" sz="1400" b="0" dirty="0">
                <a:solidFill>
                  <a:schemeClr val="tx1"/>
                </a:solidFill>
                <a:effectLst/>
                <a:latin typeface="Consolas" panose="020B0609020204030204" pitchFamily="49" charset="0"/>
              </a:rPr>
              <a:t>，返回类型为</a:t>
            </a:r>
            <a:r>
              <a:rPr lang="en-US" altLang="zh-CN" sz="1400" b="0" dirty="0">
                <a:solidFill>
                  <a:srgbClr val="FF0000"/>
                </a:solidFill>
                <a:effectLst/>
                <a:latin typeface="Consolas" panose="020B0609020204030204" pitchFamily="49" charset="0"/>
              </a:rPr>
              <a:t>ActionGroup</a:t>
            </a:r>
            <a:r>
              <a:rPr lang="zh-CN" altLang="en-US" sz="1400" b="0" dirty="0">
                <a:solidFill>
                  <a:schemeClr val="tx1"/>
                </a:solidFill>
                <a:effectLst/>
                <a:latin typeface="Consolas" panose="020B0609020204030204" pitchFamily="49" charset="0"/>
              </a:rPr>
              <a:t>的</a:t>
            </a:r>
            <a:r>
              <a:rPr lang="en-US" altLang="zh-CN" sz="1400" b="0" dirty="0">
                <a:solidFill>
                  <a:schemeClr val="tx1"/>
                </a:solidFill>
                <a:effectLst/>
                <a:latin typeface="Consolas" panose="020B0609020204030204" pitchFamily="49" charset="0"/>
              </a:rPr>
              <a:t>Lambda</a:t>
            </a:r>
            <a:r>
              <a:rPr lang="zh-CN" altLang="en-US" sz="1400" b="0" dirty="0">
                <a:solidFill>
                  <a:schemeClr val="tx1"/>
                </a:solidFill>
                <a:effectLst/>
                <a:latin typeface="Consolas" panose="020B0609020204030204" pitchFamily="49" charset="0"/>
              </a:rPr>
              <a:t>表达式都可以作为类型实参</a:t>
            </a:r>
            <a:endParaRPr lang="en-US" altLang="zh-CN" sz="1400" b="0" dirty="0">
              <a:solidFill>
                <a:schemeClr val="tx1"/>
              </a:solidFill>
              <a:effectLst/>
              <a:latin typeface="Consolas" panose="020B0609020204030204" pitchFamily="49" charset="0"/>
            </a:endParaRPr>
          </a:p>
          <a:p>
            <a:endParaRPr lang="en-US" altLang="zh-CN" sz="1400" dirty="0">
              <a:solidFill>
                <a:schemeClr val="tx1"/>
              </a:solidFill>
              <a:latin typeface="Consolas" panose="020B0609020204030204" pitchFamily="49" charset="0"/>
              <a:ea typeface="等线" panose="02010600030101010101" pitchFamily="2" charset="-122"/>
              <a:cs typeface="Huawei Sans" panose="020C0503030203020204" pitchFamily="34" charset="0"/>
            </a:endParaRPr>
          </a:p>
          <a:p>
            <a:r>
              <a:rPr lang="zh-CN" altLang="en-US" sz="1400" dirty="0">
                <a:solidFill>
                  <a:schemeClr val="tx1"/>
                </a:solidFill>
                <a:latin typeface="Consolas" panose="020B0609020204030204" pitchFamily="49" charset="0"/>
                <a:ea typeface="等线" panose="02010600030101010101" pitchFamily="2" charset="-122"/>
                <a:cs typeface="Huawei Sans" panose="020C0503030203020204" pitchFamily="34" charset="0"/>
              </a:rPr>
              <a:t>而</a:t>
            </a:r>
            <a:r>
              <a:rPr lang="en-US" altLang="zh-CN" sz="1400" dirty="0">
                <a:solidFill>
                  <a:schemeClr val="tx1"/>
                </a:solidFill>
                <a:latin typeface="Consolas" panose="020B0609020204030204" pitchFamily="49" charset="0"/>
                <a:ea typeface="等线" panose="02010600030101010101" pitchFamily="2" charset="-122"/>
                <a:cs typeface="Huawei Sans" panose="020C0503030203020204" pitchFamily="34" charset="0"/>
              </a:rPr>
              <a:t>ActionGroup.cpp</a:t>
            </a:r>
            <a:r>
              <a:rPr lang="zh-CN" altLang="en-US" sz="1400" dirty="0">
                <a:solidFill>
                  <a:schemeClr val="tx1"/>
                </a:solidFill>
                <a:latin typeface="Consolas" panose="020B0609020204030204" pitchFamily="49" charset="0"/>
                <a:ea typeface="等线" panose="02010600030101010101" pitchFamily="2" charset="-122"/>
                <a:cs typeface="Huawei Sans" panose="020C0503030203020204" pitchFamily="34" charset="0"/>
              </a:rPr>
              <a:t>里面的</a:t>
            </a:r>
            <a:r>
              <a:rPr lang="en-US" altLang="zh-CN" sz="1400" dirty="0">
                <a:solidFill>
                  <a:srgbClr val="FF0000"/>
                </a:solidFill>
                <a:latin typeface="Consolas" panose="020B0609020204030204" pitchFamily="49" charset="0"/>
                <a:ea typeface="等线" panose="02010600030101010101" pitchFamily="2" charset="-122"/>
                <a:cs typeface="Huawei Sans" panose="020C0503030203020204" pitchFamily="34" charset="0"/>
              </a:rPr>
              <a:t>ForwardAction</a:t>
            </a:r>
            <a:r>
              <a:rPr lang="zh-CN" altLang="en-US" sz="1400" dirty="0">
                <a:solidFill>
                  <a:schemeClr val="tx1"/>
                </a:solidFill>
                <a:latin typeface="Consolas" panose="020B0609020204030204" pitchFamily="49" charset="0"/>
                <a:ea typeface="等线" panose="02010600030101010101" pitchFamily="2" charset="-122"/>
                <a:cs typeface="Huawei Sans" panose="020C0503030203020204" pitchFamily="34" charset="0"/>
              </a:rPr>
              <a:t>等不都是</a:t>
            </a:r>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重载了</a:t>
            </a:r>
            <a:r>
              <a:rPr lang="en-US" altLang="zh-CN" sz="1400" b="0" dirty="0">
                <a:solidFill>
                  <a:srgbClr val="FF0000"/>
                </a:solidFill>
                <a:effectLst/>
                <a:latin typeface="Consolas" panose="020B0609020204030204" pitchFamily="49" charset="0"/>
              </a:rPr>
              <a:t>ActionGroup operator()(PoseHandler&amp; poseHandler)</a:t>
            </a:r>
            <a:r>
              <a:rPr lang="zh-CN" altLang="en-US" sz="1400" b="0" dirty="0">
                <a:solidFill>
                  <a:schemeClr val="tx1"/>
                </a:solidFill>
                <a:effectLst/>
                <a:latin typeface="Consolas" panose="020B0609020204030204" pitchFamily="49" charset="0"/>
              </a:rPr>
              <a:t>的函数对象吗？</a:t>
            </a:r>
            <a:endParaRPr lang="en-US" altLang="zh-CN" sz="1400" b="0" dirty="0">
              <a:solidFill>
                <a:schemeClr val="tx1"/>
              </a:solidFill>
              <a:effectLst/>
              <a:latin typeface="Consolas" panose="020B0609020204030204" pitchFamily="49" charset="0"/>
            </a:endParaRPr>
          </a:p>
          <a:p>
            <a:endPar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r>
              <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std::function</a:t>
            </a:r>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模板定义了一个可调用对象：函数，函数对象，</a:t>
            </a:r>
            <a:r>
              <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lambda</a:t>
            </a:r>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表达式、函数指针都是可调用对象。它将不同类型的可调用对象统一起来。</a:t>
            </a:r>
          </a:p>
        </p:txBody>
      </p:sp>
      <p:sp>
        <p:nvSpPr>
          <p:cNvPr id="13" name="对话气泡: 矩形 12">
            <a:extLst>
              <a:ext uri="{FF2B5EF4-FFF2-40B4-BE49-F238E27FC236}">
                <a16:creationId xmlns:a16="http://schemas.microsoft.com/office/drawing/2014/main" id="{AA414298-ED56-8848-35E8-4BED0F35F471}"/>
              </a:ext>
            </a:extLst>
          </p:cNvPr>
          <p:cNvSpPr/>
          <p:nvPr/>
        </p:nvSpPr>
        <p:spPr>
          <a:xfrm>
            <a:off x="5221239" y="5073318"/>
            <a:ext cx="2645229" cy="434275"/>
          </a:xfrm>
          <a:prstGeom prst="wedgeRectCallout">
            <a:avLst>
              <a:gd name="adj1" fmla="val -102336"/>
              <a:gd name="adj2" fmla="val 4997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注意这里也需要换成</a:t>
            </a:r>
            <a:r>
              <a:rPr lang="en-US" altLang="zh-CN"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a:t>
            </a:r>
            <a:endParaRPr lang="zh-CN" altLang="en-US" sz="14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p:txBody>
      </p:sp>
    </p:spTree>
    <p:extLst>
      <p:ext uri="{BB962C8B-B14F-4D97-AF65-F5344CB8AC3E}">
        <p14:creationId xmlns:p14="http://schemas.microsoft.com/office/powerpoint/2010/main" val="3183278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F08DBA2-892E-CCA6-0E2A-4D2D137D6A74}"/>
              </a:ext>
            </a:extLst>
          </p:cNvPr>
          <p:cNvPicPr>
            <a:picLocks noChangeAspect="1"/>
          </p:cNvPicPr>
          <p:nvPr/>
        </p:nvPicPr>
        <p:blipFill>
          <a:blip r:embed="rId3"/>
          <a:stretch>
            <a:fillRect/>
          </a:stretch>
        </p:blipFill>
        <p:spPr>
          <a:xfrm>
            <a:off x="226316" y="1468573"/>
            <a:ext cx="5162335" cy="5190895"/>
          </a:xfrm>
          <a:prstGeom prst="rect">
            <a:avLst/>
          </a:prstGeom>
        </p:spPr>
      </p:pic>
      <p:sp>
        <p:nvSpPr>
          <p:cNvPr id="3" name="标题 2"/>
          <p:cNvSpPr>
            <a:spLocks noGrp="1"/>
          </p:cNvSpPr>
          <p:nvPr>
            <p:ph type="title"/>
          </p:nvPr>
        </p:nvSpPr>
        <p:spPr/>
        <p:txBody>
          <a:bodyPr/>
          <a:lstStyle/>
          <a:p>
            <a:r>
              <a:rPr lang="zh-CN" altLang="en-US" b="1" dirty="0">
                <a:latin typeface="等线" panose="02010600030101010101" pitchFamily="2" charset="-122"/>
                <a:ea typeface="等线" panose="02010600030101010101" pitchFamily="2" charset="-122"/>
              </a:rPr>
              <a:t>任务编排：指令编排后统一执行</a:t>
            </a:r>
          </a:p>
        </p:txBody>
      </p:sp>
      <p:sp>
        <p:nvSpPr>
          <p:cNvPr id="7" name="文本占位符 1">
            <a:extLst>
              <a:ext uri="{FF2B5EF4-FFF2-40B4-BE49-F238E27FC236}">
                <a16:creationId xmlns:a16="http://schemas.microsoft.com/office/drawing/2014/main" id="{5D5E7E32-19D1-68E1-A985-85AC0CAC9F01}"/>
              </a:ext>
            </a:extLst>
          </p:cNvPr>
          <p:cNvSpPr>
            <a:spLocks noGrp="1"/>
          </p:cNvSpPr>
          <p:nvPr>
            <p:ph type="body" sz="quarter" idx="10"/>
          </p:nvPr>
        </p:nvSpPr>
        <p:spPr>
          <a:xfrm>
            <a:off x="731838" y="933450"/>
            <a:ext cx="10728326" cy="4879805"/>
          </a:xfrm>
        </p:spPr>
        <p:txBody>
          <a:bodyPr/>
          <a:lstStyle/>
          <a:p>
            <a:pPr marL="0" indent="0">
              <a:buNone/>
            </a:pPr>
            <a:r>
              <a:rPr lang="zh-CN" altLang="en-US" b="0" dirty="0">
                <a:solidFill>
                  <a:srgbClr val="333333"/>
                </a:solidFill>
                <a:effectLst/>
                <a:latin typeface="Fira Code Light" panose="020B0809050000020004" pitchFamily="49" charset="0"/>
                <a:ea typeface="等线" panose="02010600030101010101" pitchFamily="2" charset="-122"/>
              </a:rPr>
              <a:t>修改</a:t>
            </a:r>
            <a:r>
              <a:rPr lang="en-US" altLang="zh-CN" b="0" dirty="0">
                <a:solidFill>
                  <a:srgbClr val="333333"/>
                </a:solidFill>
                <a:effectLst/>
                <a:latin typeface="Fira Code Light" panose="020B0809050000020004" pitchFamily="49" charset="0"/>
                <a:ea typeface="等线" panose="02010600030101010101" pitchFamily="2" charset="-122"/>
              </a:rPr>
              <a:t>ExecutorImpl.c</a:t>
            </a:r>
            <a:r>
              <a:rPr lang="en-US" altLang="zh-CN" dirty="0">
                <a:latin typeface="Fira Code Light" panose="020B0809050000020004" pitchFamily="49" charset="0"/>
                <a:ea typeface="Fira Code Light" panose="020B0809050000020004" pitchFamily="49" charset="0"/>
              </a:rPr>
              <a:t>pp</a:t>
            </a:r>
            <a:endParaRPr lang="zh-CN" altLang="en-US" dirty="0">
              <a:solidFill>
                <a:srgbClr val="333333"/>
              </a:solidFill>
              <a:latin typeface="Fira Code Light" panose="020B0809050000020004" pitchFamily="49" charset="0"/>
              <a:ea typeface="等线" panose="02010600030101010101" pitchFamily="2" charset="-122"/>
            </a:endParaRPr>
          </a:p>
        </p:txBody>
      </p:sp>
      <p:sp>
        <p:nvSpPr>
          <p:cNvPr id="9" name="对话气泡: 矩形 8">
            <a:extLst>
              <a:ext uri="{FF2B5EF4-FFF2-40B4-BE49-F238E27FC236}">
                <a16:creationId xmlns:a16="http://schemas.microsoft.com/office/drawing/2014/main" id="{50EE54CE-0453-9C3D-6989-40BE0ED96647}"/>
              </a:ext>
            </a:extLst>
          </p:cNvPr>
          <p:cNvSpPr/>
          <p:nvPr/>
        </p:nvSpPr>
        <p:spPr>
          <a:xfrm>
            <a:off x="5430074" y="4300253"/>
            <a:ext cx="6803350" cy="2557747"/>
          </a:xfrm>
          <a:prstGeom prst="wedgeRectCallout">
            <a:avLst>
              <a:gd name="adj1" fmla="val -70650"/>
              <a:gd name="adj2" fmla="val 2013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原子指令抽象前</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对应了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std::function&lt;</a:t>
            </a:r>
            <a:r>
              <a:rPr lang="en-US" altLang="zh-CN" sz="1600"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void</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(PoseHandler&amp;)&gt;</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，执行</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cmder(poseHandler)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就是进行移动或转向操作。</a:t>
            </a:r>
            <a:endPar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a:p>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原子指令抽象后</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对应了</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std::function&lt;</a:t>
            </a:r>
            <a:r>
              <a:rPr lang="en-US" altLang="zh-CN" sz="1600"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ActionGroup</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(PoseHandler&amp;)&gt;</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，执行</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cmder(poseHandler)</a:t>
            </a:r>
            <a:r>
              <a:rPr lang="zh-CN" altLang="en-US" sz="1600"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返回的是</a:t>
            </a:r>
            <a:r>
              <a:rPr lang="en-US" altLang="zh-CN" sz="1600"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ActionGroup</a:t>
            </a:r>
            <a:r>
              <a:rPr lang="zh-CN" altLang="en-US" sz="1600" dirty="0">
                <a:solidFill>
                  <a:srgbClr val="FF0000"/>
                </a:solidFill>
                <a:latin typeface="Fira Code Light" panose="020B0809050000020004" pitchFamily="49" charset="0"/>
                <a:ea typeface="等线" panose="02010600030101010101" pitchFamily="2" charset="-122"/>
                <a:cs typeface="Huawei Sans" panose="020C0503030203020204" pitchFamily="34" charset="0"/>
              </a:rPr>
              <a:t>对象</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，执行</a:t>
            </a:r>
            <a:r>
              <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cmder(poseHandler).DoOperate(poseHandler)</a:t>
            </a:r>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才是进行移动或转向操作</a:t>
            </a:r>
            <a:endParaRPr lang="en-US" altLang="zh-CN"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p:txBody>
      </p:sp>
      <p:sp>
        <p:nvSpPr>
          <p:cNvPr id="10" name="文本框 9">
            <a:extLst>
              <a:ext uri="{FF2B5EF4-FFF2-40B4-BE49-F238E27FC236}">
                <a16:creationId xmlns:a16="http://schemas.microsoft.com/office/drawing/2014/main" id="{C83F11E1-93DB-0D3A-4F08-5D93A2566833}"/>
              </a:ext>
            </a:extLst>
          </p:cNvPr>
          <p:cNvSpPr txBox="1"/>
          <p:nvPr/>
        </p:nvSpPr>
        <p:spPr>
          <a:xfrm>
            <a:off x="6664645" y="333285"/>
            <a:ext cx="5301039" cy="1200329"/>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"introduce action to as real command"</a:t>
            </a:r>
          </a:p>
        </p:txBody>
      </p:sp>
    </p:spTree>
    <p:extLst>
      <p:ext uri="{BB962C8B-B14F-4D97-AF65-F5344CB8AC3E}">
        <p14:creationId xmlns:p14="http://schemas.microsoft.com/office/powerpoint/2010/main" val="3397254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B1A249-5831-4C21-A1BE-6070041C9259}"/>
              </a:ext>
            </a:extLst>
          </p:cNvPr>
          <p:cNvSpPr>
            <a:spLocks noGrp="1"/>
          </p:cNvSpPr>
          <p:nvPr>
            <p:ph type="title"/>
          </p:nvPr>
        </p:nvSpPr>
        <p:spPr/>
        <p:txBody>
          <a:bodyPr/>
          <a:lstStyle/>
          <a:p>
            <a:r>
              <a:rPr lang="en-US" altLang="zh-CN" b="1" dirty="0">
                <a:latin typeface="Fira Code Light" panose="020B0809050000020004" pitchFamily="49" charset="0"/>
                <a:ea typeface="Fira Code Light" panose="020B0809050000020004" pitchFamily="49" charset="0"/>
              </a:rPr>
              <a:t>TR</a:t>
            </a:r>
            <a:r>
              <a:rPr lang="zh-CN" altLang="en-US" b="1" dirty="0">
                <a:latin typeface="Fira Code Light" panose="020B0809050000020004" pitchFamily="49" charset="0"/>
                <a:ea typeface="等线" panose="02010600030101010101" pitchFamily="2" charset="-122"/>
              </a:rPr>
              <a:t>指令实现：测试用例设计</a:t>
            </a:r>
          </a:p>
        </p:txBody>
      </p:sp>
      <p:graphicFrame>
        <p:nvGraphicFramePr>
          <p:cNvPr id="4" name="表格 3">
            <a:extLst>
              <a:ext uri="{FF2B5EF4-FFF2-40B4-BE49-F238E27FC236}">
                <a16:creationId xmlns:a16="http://schemas.microsoft.com/office/drawing/2014/main" id="{0E8A0C37-28E7-4201-B624-34ADFDC8FC3F}"/>
              </a:ext>
            </a:extLst>
          </p:cNvPr>
          <p:cNvGraphicFramePr>
            <a:graphicFrameLocks noGrp="1"/>
          </p:cNvGraphicFramePr>
          <p:nvPr>
            <p:extLst>
              <p:ext uri="{D42A27DB-BD31-4B8C-83A1-F6EECF244321}">
                <p14:modId xmlns:p14="http://schemas.microsoft.com/office/powerpoint/2010/main" val="1288084473"/>
              </p:ext>
            </p:extLst>
          </p:nvPr>
        </p:nvGraphicFramePr>
        <p:xfrm>
          <a:off x="731837" y="1248291"/>
          <a:ext cx="10728325" cy="2103012"/>
        </p:xfrm>
        <a:graphic>
          <a:graphicData uri="http://schemas.openxmlformats.org/drawingml/2006/table">
            <a:tbl>
              <a:tblPr firstRow="1" bandRow="1">
                <a:tableStyleId>{5940675A-B579-460E-94D1-54222C63F5DA}</a:tableStyleId>
              </a:tblPr>
              <a:tblGrid>
                <a:gridCol w="1724041">
                  <a:extLst>
                    <a:ext uri="{9D8B030D-6E8A-4147-A177-3AD203B41FA5}">
                      <a16:colId xmlns:a16="http://schemas.microsoft.com/office/drawing/2014/main" val="20000"/>
                    </a:ext>
                  </a:extLst>
                </a:gridCol>
                <a:gridCol w="2896707">
                  <a:extLst>
                    <a:ext uri="{9D8B030D-6E8A-4147-A177-3AD203B41FA5}">
                      <a16:colId xmlns:a16="http://schemas.microsoft.com/office/drawing/2014/main" val="20002"/>
                    </a:ext>
                  </a:extLst>
                </a:gridCol>
                <a:gridCol w="3459905">
                  <a:extLst>
                    <a:ext uri="{9D8B030D-6E8A-4147-A177-3AD203B41FA5}">
                      <a16:colId xmlns:a16="http://schemas.microsoft.com/office/drawing/2014/main" val="1366715491"/>
                    </a:ext>
                  </a:extLst>
                </a:gridCol>
                <a:gridCol w="2647672">
                  <a:extLst>
                    <a:ext uri="{9D8B030D-6E8A-4147-A177-3AD203B41FA5}">
                      <a16:colId xmlns:a16="http://schemas.microsoft.com/office/drawing/2014/main" val="3017209286"/>
                    </a:ext>
                  </a:extLst>
                </a:gridCol>
              </a:tblGrid>
              <a:tr h="321218">
                <a:tc>
                  <a:txBody>
                    <a:bodyPr/>
                    <a:lstStyle/>
                    <a:p>
                      <a:pPr algn="ctr"/>
                      <a:endParaRPr lang="zh-CN" altLang="en-US" sz="1600" dirty="0">
                        <a:latin typeface="Fira Code Light" panose="020B0809050000020004" pitchFamily="49" charset="0"/>
                        <a:ea typeface="等线" panose="02010600030101010101" pitchFamily="2" charset="-122"/>
                      </a:endParaRPr>
                    </a:p>
                  </a:txBody>
                  <a:tcPr marL="91404" marR="91404" marT="45702" marB="45702">
                    <a:solidFill>
                      <a:schemeClr val="bg1">
                        <a:lumMod val="85000"/>
                      </a:schemeClr>
                    </a:solidFill>
                  </a:tcPr>
                </a:tc>
                <a:tc>
                  <a:txBody>
                    <a:bodyPr/>
                    <a:lstStyle/>
                    <a:p>
                      <a:pPr algn="ctr"/>
                      <a:r>
                        <a:rPr lang="en-US" altLang="zh-CN" sz="2000" dirty="0">
                          <a:latin typeface="Fira Code Light" panose="020B0809050000020004" pitchFamily="49" charset="0"/>
                          <a:ea typeface="Fira Code Light" panose="020B0809050000020004" pitchFamily="49" charset="0"/>
                        </a:rPr>
                        <a:t>Normal</a:t>
                      </a:r>
                      <a:endParaRPr lang="zh-CN" altLang="en-US" sz="2000" dirty="0">
                        <a:latin typeface="Fira Code Light" panose="020B0809050000020004" pitchFamily="49" charset="0"/>
                        <a:ea typeface="等线" panose="02010600030101010101" pitchFamily="2" charset="-122"/>
                      </a:endParaRPr>
                    </a:p>
                  </a:txBody>
                  <a:tcPr marL="91404" marR="91404" marT="45702" marB="45702">
                    <a:solidFill>
                      <a:schemeClr val="bg1">
                        <a:lumMod val="85000"/>
                      </a:schemeClr>
                    </a:solidFill>
                  </a:tcPr>
                </a:tc>
                <a:tc>
                  <a:txBody>
                    <a:bodyPr/>
                    <a:lstStyle/>
                    <a:p>
                      <a:pPr algn="ctr"/>
                      <a:r>
                        <a:rPr lang="en-US" altLang="zh-CN" sz="2000" dirty="0">
                          <a:latin typeface="Fira Code Light" panose="020B0809050000020004" pitchFamily="49" charset="0"/>
                          <a:ea typeface="Fira Code Light" panose="020B0809050000020004" pitchFamily="49" charset="0"/>
                        </a:rPr>
                        <a:t>F</a:t>
                      </a:r>
                      <a:endParaRPr lang="zh-CN" altLang="en-US" sz="2000" dirty="0">
                        <a:latin typeface="Fira Code Light" panose="020B0809050000020004" pitchFamily="49" charset="0"/>
                        <a:ea typeface="等线" panose="02010600030101010101" pitchFamily="2" charset="-122"/>
                      </a:endParaRPr>
                    </a:p>
                  </a:txBody>
                  <a:tcPr marL="91404" marR="91404" marT="45702" marB="45702">
                    <a:solidFill>
                      <a:schemeClr val="bg1">
                        <a:lumMod val="85000"/>
                      </a:schemeClr>
                    </a:solidFill>
                  </a:tcPr>
                </a:tc>
                <a:tc>
                  <a:txBody>
                    <a:bodyPr/>
                    <a:lstStyle/>
                    <a:p>
                      <a:pPr algn="ctr"/>
                      <a:r>
                        <a:rPr lang="en-US" altLang="zh-CN" sz="2000" dirty="0">
                          <a:latin typeface="Fira Code Light" panose="020B0809050000020004" pitchFamily="49" charset="0"/>
                          <a:ea typeface="Fira Code Light" panose="020B0809050000020004" pitchFamily="49" charset="0"/>
                        </a:rPr>
                        <a:t>B</a:t>
                      </a:r>
                      <a:endParaRPr lang="zh-CN" altLang="en-US" sz="2000" dirty="0">
                        <a:latin typeface="Fira Code Light" panose="020B0809050000020004" pitchFamily="49" charset="0"/>
                        <a:ea typeface="等线" panose="02010600030101010101" pitchFamily="2" charset="-122"/>
                      </a:endParaRPr>
                    </a:p>
                  </a:txBody>
                  <a:tcPr marL="91404" marR="91404" marT="45702" marB="45702">
                    <a:solidFill>
                      <a:schemeClr val="bg1">
                        <a:lumMod val="85000"/>
                      </a:schemeClr>
                    </a:solidFill>
                  </a:tcPr>
                </a:tc>
                <a:extLst>
                  <a:ext uri="{0D108BD9-81ED-4DB2-BD59-A6C34878D82A}">
                    <a16:rowId xmlns:a16="http://schemas.microsoft.com/office/drawing/2014/main" val="10000"/>
                  </a:ext>
                </a:extLst>
              </a:tr>
              <a:tr h="850660">
                <a:tc>
                  <a:txBody>
                    <a:bodyPr/>
                    <a:lstStyle/>
                    <a:p>
                      <a:pPr algn="ctr"/>
                      <a:r>
                        <a:rPr lang="en-US" altLang="zh-CN" sz="2000" dirty="0">
                          <a:latin typeface="Fira Code Light" panose="020B0809050000020004" pitchFamily="49" charset="0"/>
                          <a:ea typeface="Fira Code Light" panose="020B0809050000020004" pitchFamily="49" charset="0"/>
                        </a:rPr>
                        <a:t>TR</a:t>
                      </a:r>
                      <a:endParaRPr lang="zh-CN" altLang="en-US" sz="2000" dirty="0">
                        <a:latin typeface="Fira Code Light" panose="020B0809050000020004" pitchFamily="49" charset="0"/>
                        <a:ea typeface="等线" panose="02010600030101010101" pitchFamily="2" charset="-122"/>
                      </a:endParaRPr>
                    </a:p>
                  </a:txBody>
                  <a:tcPr marL="91404" marR="91404" marT="45702" marB="45702">
                    <a:solidFill>
                      <a:schemeClr val="bg1">
                        <a:lumMod val="85000"/>
                      </a:schemeClr>
                    </a:solidFill>
                  </a:tcPr>
                </a:tc>
                <a:tc>
                  <a:txBody>
                    <a:bodyPr/>
                    <a:lstStyle/>
                    <a:p>
                      <a:pPr algn="ctr"/>
                      <a:r>
                        <a:rPr lang="zh-CN" altLang="en-US" sz="2000" dirty="0">
                          <a:solidFill>
                            <a:schemeClr val="accent5"/>
                          </a:solidFill>
                          <a:latin typeface="Fira Code Light" panose="020B0809050000020004" pitchFamily="49" charset="0"/>
                          <a:ea typeface="等线" panose="02010600030101010101" pitchFamily="2" charset="-122"/>
                        </a:rPr>
                        <a:t>当前朝向</a:t>
                      </a:r>
                      <a:r>
                        <a:rPr lang="en-US" altLang="zh-CN" sz="2000" dirty="0">
                          <a:solidFill>
                            <a:schemeClr val="accent5"/>
                          </a:solidFill>
                          <a:latin typeface="Fira Code Light" panose="020B0809050000020004" pitchFamily="49" charset="0"/>
                          <a:ea typeface="Fira Code Light" panose="020B0809050000020004" pitchFamily="49" charset="0"/>
                        </a:rPr>
                        <a:t>E</a:t>
                      </a:r>
                    </a:p>
                    <a:p>
                      <a:pPr marL="0" algn="ctr" defTabSz="914400" rtl="0" eaLnBrk="1" latinLnBrk="0" hangingPunct="1"/>
                      <a:r>
                        <a:rPr lang="zh-CN" altLang="en-US" sz="2000" kern="1200" dirty="0">
                          <a:solidFill>
                            <a:srgbClr val="7030A0"/>
                          </a:solidFill>
                          <a:latin typeface="Fira Code Light" panose="020B0809050000020004" pitchFamily="49" charset="0"/>
                          <a:ea typeface="等线" panose="02010600030101010101" pitchFamily="2" charset="-122"/>
                          <a:cs typeface="+mn-cs"/>
                        </a:rPr>
                        <a:t>执行</a:t>
                      </a:r>
                      <a:r>
                        <a:rPr lang="en-US" altLang="zh-CN" sz="2000" kern="1200" dirty="0">
                          <a:solidFill>
                            <a:srgbClr val="7030A0"/>
                          </a:solidFill>
                          <a:latin typeface="Fira Code Light" panose="020B0809050000020004" pitchFamily="49" charset="0"/>
                          <a:ea typeface="Fira Code Light" panose="020B0809050000020004" pitchFamily="49" charset="0"/>
                          <a:cs typeface="+mn-cs"/>
                        </a:rPr>
                        <a:t>TR</a:t>
                      </a:r>
                    </a:p>
                    <a:p>
                      <a:pPr algn="ctr"/>
                      <a:r>
                        <a:rPr lang="en-US" altLang="zh-CN" sz="2000" dirty="0">
                          <a:solidFill>
                            <a:srgbClr val="C00000"/>
                          </a:solidFill>
                          <a:latin typeface="Fira Code Light" panose="020B0809050000020004" pitchFamily="49" charset="0"/>
                          <a:ea typeface="Fira Code Light" panose="020B0809050000020004" pitchFamily="49" charset="0"/>
                        </a:rPr>
                        <a:t>Y+1, </a:t>
                      </a:r>
                      <a:r>
                        <a:rPr lang="zh-CN" altLang="en-US" sz="2000" dirty="0">
                          <a:solidFill>
                            <a:srgbClr val="C00000"/>
                          </a:solidFill>
                          <a:latin typeface="Fira Code Light" panose="020B0809050000020004" pitchFamily="49" charset="0"/>
                          <a:ea typeface="等线" panose="02010600030101010101" pitchFamily="2" charset="-122"/>
                        </a:rPr>
                        <a:t>朝向</a:t>
                      </a:r>
                      <a:r>
                        <a:rPr lang="en-US" altLang="zh-CN" sz="2000" dirty="0">
                          <a:solidFill>
                            <a:srgbClr val="C00000"/>
                          </a:solidFill>
                          <a:latin typeface="Fira Code Light" panose="020B0809050000020004" pitchFamily="49" charset="0"/>
                          <a:ea typeface="Fira Code Light" panose="020B0809050000020004" pitchFamily="49" charset="0"/>
                        </a:rPr>
                        <a:t>W</a:t>
                      </a:r>
                      <a:endParaRPr lang="zh-CN" altLang="en-US" sz="2000" dirty="0">
                        <a:solidFill>
                          <a:srgbClr val="C00000"/>
                        </a:solidFill>
                        <a:latin typeface="Fira Code Light" panose="020B0809050000020004" pitchFamily="49" charset="0"/>
                        <a:ea typeface="等线" panose="02010600030101010101" pitchFamily="2" charset="-122"/>
                      </a:endParaRPr>
                    </a:p>
                  </a:txBody>
                  <a:tcPr marL="91404" marR="91404" marT="45702" marB="45702"/>
                </a:tc>
                <a:tc>
                  <a:txBody>
                    <a:bodyPr/>
                    <a:lstStyle/>
                    <a:p>
                      <a:pPr algn="ctr"/>
                      <a:r>
                        <a:rPr lang="zh-CN" altLang="en-US" sz="2000" dirty="0">
                          <a:solidFill>
                            <a:schemeClr val="accent5"/>
                          </a:solidFill>
                          <a:latin typeface="Fira Code Light" panose="020B0809050000020004" pitchFamily="49" charset="0"/>
                          <a:ea typeface="等线" panose="02010600030101010101" pitchFamily="2" charset="-122"/>
                        </a:rPr>
                        <a:t>当前朝向</a:t>
                      </a:r>
                      <a:r>
                        <a:rPr lang="en-US" altLang="zh-CN" sz="2000" dirty="0">
                          <a:solidFill>
                            <a:schemeClr val="accent5"/>
                          </a:solidFill>
                          <a:latin typeface="Fira Code Light" panose="020B0809050000020004" pitchFamily="49" charset="0"/>
                          <a:ea typeface="Fira Code Light" panose="020B0809050000020004" pitchFamily="49" charset="0"/>
                        </a:rPr>
                        <a:t>E</a:t>
                      </a:r>
                    </a:p>
                    <a:p>
                      <a:pPr marL="0" algn="ctr" defTabSz="914400" rtl="0" eaLnBrk="1" latinLnBrk="0" hangingPunct="1"/>
                      <a:r>
                        <a:rPr lang="zh-CN" altLang="en-US" sz="2000" kern="1200" dirty="0">
                          <a:solidFill>
                            <a:srgbClr val="7030A0"/>
                          </a:solidFill>
                          <a:latin typeface="Fira Code Light" panose="020B0809050000020004" pitchFamily="49" charset="0"/>
                          <a:ea typeface="等线" panose="02010600030101010101" pitchFamily="2" charset="-122"/>
                          <a:cs typeface="+mn-cs"/>
                        </a:rPr>
                        <a:t>执行</a:t>
                      </a:r>
                      <a:r>
                        <a:rPr lang="en-US" altLang="zh-CN" sz="2000" kern="1200" dirty="0">
                          <a:solidFill>
                            <a:srgbClr val="7030A0"/>
                          </a:solidFill>
                          <a:latin typeface="Fira Code Light" panose="020B0809050000020004" pitchFamily="49" charset="0"/>
                          <a:ea typeface="Fira Code Light" panose="020B0809050000020004" pitchFamily="49" charset="0"/>
                          <a:cs typeface="+mn-cs"/>
                        </a:rPr>
                        <a:t>FTR</a:t>
                      </a:r>
                    </a:p>
                    <a:p>
                      <a:pPr algn="ctr"/>
                      <a:r>
                        <a:rPr lang="en-US" altLang="zh-CN" sz="2000" dirty="0">
                          <a:solidFill>
                            <a:srgbClr val="C00000"/>
                          </a:solidFill>
                          <a:latin typeface="Fira Code Light" panose="020B0809050000020004" pitchFamily="49" charset="0"/>
                          <a:ea typeface="Fira Code Light" panose="020B0809050000020004" pitchFamily="49" charset="0"/>
                        </a:rPr>
                        <a:t>X+1,Y+1, </a:t>
                      </a:r>
                      <a:r>
                        <a:rPr lang="zh-CN" altLang="en-US" sz="2000" dirty="0">
                          <a:solidFill>
                            <a:srgbClr val="C00000"/>
                          </a:solidFill>
                          <a:latin typeface="Fira Code Light" panose="020B0809050000020004" pitchFamily="49" charset="0"/>
                          <a:ea typeface="等线" panose="02010600030101010101" pitchFamily="2" charset="-122"/>
                        </a:rPr>
                        <a:t>朝向</a:t>
                      </a:r>
                      <a:r>
                        <a:rPr lang="en-US" altLang="zh-CN" sz="2000" dirty="0">
                          <a:solidFill>
                            <a:srgbClr val="C00000"/>
                          </a:solidFill>
                          <a:latin typeface="Fira Code Light" panose="020B0809050000020004" pitchFamily="49" charset="0"/>
                          <a:ea typeface="Fira Code Light" panose="020B0809050000020004" pitchFamily="49" charset="0"/>
                        </a:rPr>
                        <a:t>W</a:t>
                      </a:r>
                      <a:endParaRPr lang="zh-CN" altLang="en-US" sz="2000" dirty="0">
                        <a:solidFill>
                          <a:srgbClr val="0070C0"/>
                        </a:solidFill>
                        <a:latin typeface="Fira Code Light" panose="020B0809050000020004" pitchFamily="49" charset="0"/>
                        <a:ea typeface="等线" panose="02010600030101010101" pitchFamily="2" charset="-122"/>
                      </a:endParaRPr>
                    </a:p>
                  </a:txBody>
                  <a:tcPr marL="91404" marR="91404" marT="45702" marB="45702"/>
                </a:tc>
                <a:tc>
                  <a:txBody>
                    <a:bodyPr/>
                    <a:lstStyle/>
                    <a:p>
                      <a:pPr algn="ctr"/>
                      <a:r>
                        <a:rPr lang="zh-CN" altLang="en-US" sz="2000" dirty="0">
                          <a:solidFill>
                            <a:schemeClr val="accent5"/>
                          </a:solidFill>
                          <a:latin typeface="Fira Code Light" panose="020B0809050000020004" pitchFamily="49" charset="0"/>
                          <a:ea typeface="等线" panose="02010600030101010101" pitchFamily="2" charset="-122"/>
                        </a:rPr>
                        <a:t>当前朝向</a:t>
                      </a:r>
                      <a:r>
                        <a:rPr lang="en-US" altLang="zh-CN" sz="2000" dirty="0">
                          <a:solidFill>
                            <a:schemeClr val="accent5"/>
                          </a:solidFill>
                          <a:latin typeface="Fira Code Light" panose="020B0809050000020004" pitchFamily="49" charset="0"/>
                          <a:ea typeface="Fira Code Light" panose="020B0809050000020004" pitchFamily="49" charset="0"/>
                        </a:rPr>
                        <a:t>E</a:t>
                      </a:r>
                    </a:p>
                    <a:p>
                      <a:pPr marL="0" algn="ctr" defTabSz="914400" rtl="0" eaLnBrk="1" latinLnBrk="0" hangingPunct="1"/>
                      <a:r>
                        <a:rPr lang="zh-CN" altLang="en-US" sz="2000" kern="1200" dirty="0">
                          <a:solidFill>
                            <a:srgbClr val="7030A0"/>
                          </a:solidFill>
                          <a:latin typeface="Fira Code Light" panose="020B0809050000020004" pitchFamily="49" charset="0"/>
                          <a:ea typeface="等线" panose="02010600030101010101" pitchFamily="2" charset="-122"/>
                          <a:cs typeface="+mn-cs"/>
                        </a:rPr>
                        <a:t>执行</a:t>
                      </a:r>
                      <a:r>
                        <a:rPr lang="en-US" altLang="zh-CN" sz="2000" kern="1200" dirty="0">
                          <a:solidFill>
                            <a:srgbClr val="7030A0"/>
                          </a:solidFill>
                          <a:latin typeface="Fira Code Light" panose="020B0809050000020004" pitchFamily="49" charset="0"/>
                          <a:ea typeface="Fira Code Light" panose="020B0809050000020004" pitchFamily="49" charset="0"/>
                          <a:cs typeface="+mn-cs"/>
                        </a:rPr>
                        <a:t>BTR</a:t>
                      </a:r>
                    </a:p>
                    <a:p>
                      <a:pPr algn="ctr"/>
                      <a:r>
                        <a:rPr lang="en-US" altLang="zh-CN" sz="2000" dirty="0">
                          <a:solidFill>
                            <a:srgbClr val="C00000"/>
                          </a:solidFill>
                          <a:latin typeface="Fira Code Light" panose="020B0809050000020004" pitchFamily="49" charset="0"/>
                          <a:ea typeface="Fira Code Light" panose="020B0809050000020004" pitchFamily="49" charset="0"/>
                        </a:rPr>
                        <a:t>X|Y|</a:t>
                      </a:r>
                      <a:r>
                        <a:rPr lang="zh-CN" altLang="en-US" sz="2000">
                          <a:solidFill>
                            <a:srgbClr val="C00000"/>
                          </a:solidFill>
                          <a:latin typeface="Fira Code Light" panose="020B0809050000020004" pitchFamily="49" charset="0"/>
                          <a:ea typeface="等线" panose="02010600030101010101" pitchFamily="2" charset="-122"/>
                        </a:rPr>
                        <a:t>朝向均无</a:t>
                      </a:r>
                      <a:r>
                        <a:rPr lang="zh-CN" altLang="en-US" sz="2000" dirty="0">
                          <a:solidFill>
                            <a:srgbClr val="C00000"/>
                          </a:solidFill>
                          <a:latin typeface="Fira Code Light" panose="020B0809050000020004" pitchFamily="49" charset="0"/>
                          <a:ea typeface="等线" panose="02010600030101010101" pitchFamily="2" charset="-122"/>
                        </a:rPr>
                        <a:t>变化</a:t>
                      </a:r>
                    </a:p>
                  </a:txBody>
                  <a:tcPr marL="91404" marR="91404" marT="45702" marB="45702"/>
                </a:tc>
                <a:extLst>
                  <a:ext uri="{0D108BD9-81ED-4DB2-BD59-A6C34878D82A}">
                    <a16:rowId xmlns:a16="http://schemas.microsoft.com/office/drawing/2014/main" val="10001"/>
                  </a:ext>
                </a:extLst>
              </a:tr>
              <a:tr h="568332">
                <a:tc>
                  <a:txBody>
                    <a:bodyPr/>
                    <a:lstStyle/>
                    <a:p>
                      <a:pPr algn="ctr"/>
                      <a:r>
                        <a:rPr lang="zh-CN" altLang="en-US" sz="2000" dirty="0">
                          <a:latin typeface="Fira Code Light" panose="020B0809050000020004" pitchFamily="49" charset="0"/>
                          <a:ea typeface="等线" panose="02010600030101010101" pitchFamily="2" charset="-122"/>
                        </a:rPr>
                        <a:t>解析</a:t>
                      </a:r>
                    </a:p>
                  </a:txBody>
                  <a:tcPr marL="91404" marR="91404" marT="45702" marB="45702">
                    <a:solidFill>
                      <a:schemeClr val="bg1">
                        <a:lumMod val="85000"/>
                      </a:schemeClr>
                    </a:solidFill>
                  </a:tcPr>
                </a:tc>
                <a:tc>
                  <a:txBody>
                    <a:bodyPr/>
                    <a:lstStyle/>
                    <a:p>
                      <a:pPr algn="l"/>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90</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度</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-&gt;</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向前进</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1</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格</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-&gt;</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90</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度</a:t>
                      </a:r>
                    </a:p>
                  </a:txBody>
                  <a:tcPr marL="91404" marR="91404" marT="45702" marB="45702"/>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向前进</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1</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格</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-&gt;</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90</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度</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-&gt;</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向前进</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1</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格</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-&gt;</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90</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度</a:t>
                      </a:r>
                    </a:p>
                  </a:txBody>
                  <a:tcPr marL="91404" marR="91404" marT="45702" marB="45702"/>
                </a:tc>
                <a:tc>
                  <a:txBody>
                    <a:bodyPr/>
                    <a:lstStyle/>
                    <a:p>
                      <a:pPr algn="l"/>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不受倒车状态</a:t>
                      </a:r>
                      <a:r>
                        <a:rPr lang="en-US" altLang="zh-CN" sz="2000" dirty="0">
                          <a:solidFill>
                            <a:schemeClr val="tx1">
                              <a:lumMod val="95000"/>
                              <a:lumOff val="5000"/>
                            </a:schemeClr>
                          </a:solidFill>
                          <a:latin typeface="Fira Code Light" panose="020B0809050000020004" pitchFamily="49" charset="0"/>
                          <a:ea typeface="Fira Code Light" panose="020B0809050000020004" pitchFamily="49" charset="0"/>
                        </a:rPr>
                        <a:t>B</a:t>
                      </a:r>
                      <a:r>
                        <a:rPr lang="zh-CN" altLang="en-US" sz="2000" dirty="0">
                          <a:solidFill>
                            <a:schemeClr val="tx1">
                              <a:lumMod val="95000"/>
                              <a:lumOff val="5000"/>
                            </a:schemeClr>
                          </a:solidFill>
                          <a:latin typeface="Fira Code Light" panose="020B0809050000020004" pitchFamily="49" charset="0"/>
                          <a:ea typeface="等线" panose="02010600030101010101" pitchFamily="2" charset="-122"/>
                        </a:rPr>
                        <a:t>影响</a:t>
                      </a:r>
                    </a:p>
                  </a:txBody>
                  <a:tcPr marL="91404" marR="91404" marT="45702" marB="45702"/>
                </a:tc>
                <a:extLst>
                  <a:ext uri="{0D108BD9-81ED-4DB2-BD59-A6C34878D82A}">
                    <a16:rowId xmlns:a16="http://schemas.microsoft.com/office/drawing/2014/main" val="1547522856"/>
                  </a:ext>
                </a:extLst>
              </a:tr>
            </a:tbl>
          </a:graphicData>
        </a:graphic>
      </p:graphicFrame>
      <p:cxnSp>
        <p:nvCxnSpPr>
          <p:cNvPr id="5" name="直接连接符 4">
            <a:extLst>
              <a:ext uri="{FF2B5EF4-FFF2-40B4-BE49-F238E27FC236}">
                <a16:creationId xmlns:a16="http://schemas.microsoft.com/office/drawing/2014/main" id="{4E564A33-2763-43A0-89B9-A0BDE639585F}"/>
              </a:ext>
            </a:extLst>
          </p:cNvPr>
          <p:cNvCxnSpPr>
            <a:cxnSpLocks/>
          </p:cNvCxnSpPr>
          <p:nvPr/>
        </p:nvCxnSpPr>
        <p:spPr>
          <a:xfrm>
            <a:off x="731837" y="1248291"/>
            <a:ext cx="1721431" cy="334907"/>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6" name="文本框 5">
            <a:extLst>
              <a:ext uri="{FF2B5EF4-FFF2-40B4-BE49-F238E27FC236}">
                <a16:creationId xmlns:a16="http://schemas.microsoft.com/office/drawing/2014/main" id="{5CE0DC87-FA4C-482F-95BA-7F5831EF7D68}"/>
              </a:ext>
            </a:extLst>
          </p:cNvPr>
          <p:cNvSpPr txBox="1"/>
          <p:nvPr/>
        </p:nvSpPr>
        <p:spPr>
          <a:xfrm>
            <a:off x="731837" y="1309671"/>
            <a:ext cx="673217" cy="338554"/>
          </a:xfrm>
          <a:prstGeom prst="rect">
            <a:avLst/>
          </a:prstGeom>
          <a:noFill/>
        </p:spPr>
        <p:txBody>
          <a:bodyPr wrap="square" rtlCol="0">
            <a:spAutoFit/>
          </a:bodyPr>
          <a:lstStyle/>
          <a:p>
            <a:r>
              <a:rPr lang="zh-CN" altLang="en-US" sz="1600" dirty="0">
                <a:latin typeface="方正兰亭黑简体" panose="02000000000000000000" pitchFamily="2" charset="-122"/>
                <a:ea typeface="方正兰亭黑简体" panose="02000000000000000000" pitchFamily="2" charset="-122"/>
              </a:rPr>
              <a:t>指令</a:t>
            </a:r>
          </a:p>
        </p:txBody>
      </p:sp>
      <p:sp>
        <p:nvSpPr>
          <p:cNvPr id="3" name="文本框 2">
            <a:extLst>
              <a:ext uri="{FF2B5EF4-FFF2-40B4-BE49-F238E27FC236}">
                <a16:creationId xmlns:a16="http://schemas.microsoft.com/office/drawing/2014/main" id="{56272F01-54A5-D9CF-4173-6C739B7BBA48}"/>
              </a:ext>
            </a:extLst>
          </p:cNvPr>
          <p:cNvSpPr txBox="1"/>
          <p:nvPr/>
        </p:nvSpPr>
        <p:spPr>
          <a:xfrm>
            <a:off x="1780051" y="1253269"/>
            <a:ext cx="673217" cy="338554"/>
          </a:xfrm>
          <a:prstGeom prst="rect">
            <a:avLst/>
          </a:prstGeom>
          <a:noFill/>
        </p:spPr>
        <p:txBody>
          <a:bodyPr wrap="square" rtlCol="0">
            <a:spAutoFit/>
          </a:bodyPr>
          <a:lstStyle/>
          <a:p>
            <a:r>
              <a:rPr lang="zh-CN" altLang="en-US" sz="1600" dirty="0">
                <a:latin typeface="方正兰亭黑简体" panose="02000000000000000000" pitchFamily="2" charset="-122"/>
                <a:ea typeface="方正兰亭黑简体" panose="02000000000000000000" pitchFamily="2" charset="-122"/>
              </a:rPr>
              <a:t>状态</a:t>
            </a:r>
          </a:p>
        </p:txBody>
      </p:sp>
    </p:spTree>
    <p:extLst>
      <p:ext uri="{BB962C8B-B14F-4D97-AF65-F5344CB8AC3E}">
        <p14:creationId xmlns:p14="http://schemas.microsoft.com/office/powerpoint/2010/main" val="1796177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8CA50-2E7B-4F6C-9E5B-B3531B9054BD}"/>
              </a:ext>
            </a:extLst>
          </p:cNvPr>
          <p:cNvSpPr>
            <a:spLocks noGrp="1"/>
          </p:cNvSpPr>
          <p:nvPr>
            <p:ph type="title"/>
          </p:nvPr>
        </p:nvSpPr>
        <p:spPr/>
        <p:txBody>
          <a:bodyPr/>
          <a:lstStyle/>
          <a:p>
            <a:r>
              <a:rPr lang="en-US" altLang="zh-CN" b="1" dirty="0">
                <a:latin typeface="Fira Code Light" panose="020B0809050000020004" pitchFamily="49" charset="0"/>
                <a:ea typeface="Fira Code Light" panose="020B0809050000020004" pitchFamily="49" charset="0"/>
              </a:rPr>
              <a:t>TR</a:t>
            </a:r>
            <a:r>
              <a:rPr lang="zh-CN" altLang="en-US" b="1" dirty="0">
                <a:latin typeface="Fira Code Light" panose="020B0809050000020004" pitchFamily="49" charset="0"/>
                <a:ea typeface="等线" panose="02010600030101010101" pitchFamily="2" charset="-122"/>
              </a:rPr>
              <a:t>指令实现：测试用例构建</a:t>
            </a:r>
          </a:p>
        </p:txBody>
      </p:sp>
      <p:sp>
        <p:nvSpPr>
          <p:cNvPr id="4" name="文本框 3">
            <a:extLst>
              <a:ext uri="{FF2B5EF4-FFF2-40B4-BE49-F238E27FC236}">
                <a16:creationId xmlns:a16="http://schemas.microsoft.com/office/drawing/2014/main" id="{86CB56CF-DE80-4C22-8CEF-D229892A6D1B}"/>
              </a:ext>
            </a:extLst>
          </p:cNvPr>
          <p:cNvSpPr txBox="1"/>
          <p:nvPr/>
        </p:nvSpPr>
        <p:spPr>
          <a:xfrm>
            <a:off x="642628" y="1035873"/>
            <a:ext cx="9438074"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创建</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tests/ExecutorTurnRoundTest.cpp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，请自行实现剩余测试用例</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pic>
        <p:nvPicPr>
          <p:cNvPr id="5" name="图片 4">
            <a:extLst>
              <a:ext uri="{FF2B5EF4-FFF2-40B4-BE49-F238E27FC236}">
                <a16:creationId xmlns:a16="http://schemas.microsoft.com/office/drawing/2014/main" id="{941462C9-A4FA-03F0-ECC3-5E536043FD3B}"/>
              </a:ext>
            </a:extLst>
          </p:cNvPr>
          <p:cNvPicPr>
            <a:picLocks noChangeAspect="1"/>
          </p:cNvPicPr>
          <p:nvPr/>
        </p:nvPicPr>
        <p:blipFill>
          <a:blip r:embed="rId2"/>
          <a:stretch>
            <a:fillRect/>
          </a:stretch>
        </p:blipFill>
        <p:spPr>
          <a:xfrm>
            <a:off x="731838" y="1496515"/>
            <a:ext cx="7298243" cy="4785339"/>
          </a:xfrm>
          <a:prstGeom prst="rect">
            <a:avLst/>
          </a:prstGeom>
        </p:spPr>
      </p:pic>
      <p:sp>
        <p:nvSpPr>
          <p:cNvPr id="3" name="文本框 2">
            <a:extLst>
              <a:ext uri="{FF2B5EF4-FFF2-40B4-BE49-F238E27FC236}">
                <a16:creationId xmlns:a16="http://schemas.microsoft.com/office/drawing/2014/main" id="{8635C185-6984-F024-2DDE-30B706BB2531}"/>
              </a:ext>
            </a:extLst>
          </p:cNvPr>
          <p:cNvSpPr txBox="1"/>
          <p:nvPr/>
        </p:nvSpPr>
        <p:spPr>
          <a:xfrm>
            <a:off x="6890961" y="1664801"/>
            <a:ext cx="5301039" cy="1200329"/>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测试代码编写完成，代码及时入库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"feat: Add test cases for TR command"</a:t>
            </a:r>
          </a:p>
        </p:txBody>
      </p:sp>
    </p:spTree>
    <p:extLst>
      <p:ext uri="{BB962C8B-B14F-4D97-AF65-F5344CB8AC3E}">
        <p14:creationId xmlns:p14="http://schemas.microsoft.com/office/powerpoint/2010/main" val="859568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40151" y="1406785"/>
            <a:ext cx="10642249" cy="4725458"/>
          </a:xfrm>
        </p:spPr>
        <p:txBody>
          <a:bodyPr/>
          <a:lstStyle/>
          <a:p>
            <a:pPr marL="0" indent="0">
              <a:buNone/>
            </a:pP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欢迎参加</a:t>
            </a:r>
            <a:r>
              <a:rPr lang="en-US" altLang="zh-CN" sz="2200" dirty="0">
                <a:latin typeface="等线" panose="02010600030101010101" pitchFamily="2" charset="-122"/>
                <a:ea typeface="等线" panose="02010600030101010101" pitchFamily="2" charset="-122"/>
                <a:cs typeface="+mn-ea"/>
                <a:sym typeface="Huawei Sans" panose="020C0503030203020204" pitchFamily="34" charset="0"/>
              </a:rPr>
              <a:t>C++</a:t>
            </a: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企业软件开发实践课程。本课程旨在通过完整开发案例，分享企业软件开发中的实践、经验和要求，帮助在校学生提升软件开发技能，养成良好的软件开发习惯。</a:t>
            </a:r>
            <a:endParaRPr lang="en-US" altLang="zh-CN" sz="2200" dirty="0">
              <a:latin typeface="等线" panose="02010600030101010101" pitchFamily="2" charset="-122"/>
              <a:ea typeface="等线" panose="02010600030101010101" pitchFamily="2" charset="-122"/>
              <a:cs typeface="+mn-ea"/>
              <a:sym typeface="Huawei Sans" panose="020C0503030203020204" pitchFamily="34" charset="0"/>
            </a:endParaRPr>
          </a:p>
          <a:p>
            <a:pPr marL="0" indent="0">
              <a:buNone/>
            </a:pP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实践课程共有</a:t>
            </a:r>
            <a:r>
              <a:rPr lang="en-US" altLang="zh-CN"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4</a:t>
            </a:r>
            <a:r>
              <a:rPr lang="zh-CN" altLang="en-US"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次</a:t>
            </a: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实验，本课程为</a:t>
            </a:r>
            <a:r>
              <a:rPr lang="zh-CN" altLang="en-US"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实验</a:t>
            </a:r>
            <a:r>
              <a:rPr lang="en-US" altLang="zh-CN"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4</a:t>
            </a: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，您将实践</a:t>
            </a:r>
            <a:r>
              <a:rPr lang="zh-CN" altLang="en-US"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面向易扩展的编程实践</a:t>
            </a: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，包括：</a:t>
            </a:r>
            <a:endParaRPr lang="en-US" altLang="zh-CN" sz="2200" dirty="0">
              <a:latin typeface="等线" panose="02010600030101010101" pitchFamily="2" charset="-122"/>
              <a:ea typeface="等线" panose="02010600030101010101" pitchFamily="2" charset="-122"/>
              <a:cs typeface="+mn-ea"/>
              <a:sym typeface="Huawei Sans" panose="020C0503030203020204" pitchFamily="34" charset="0"/>
            </a:endParaRPr>
          </a:p>
          <a:p>
            <a:r>
              <a:rPr lang="zh-CN" altLang="en-US" sz="20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面向接口编程：</a:t>
            </a:r>
            <a:r>
              <a:rPr lang="zh-CN" altLang="en-US" sz="2000" dirty="0">
                <a:latin typeface="等线" panose="02010600030101010101" pitchFamily="2" charset="-122"/>
                <a:ea typeface="等线" panose="02010600030101010101" pitchFamily="2" charset="-122"/>
                <a:cs typeface="+mn-ea"/>
                <a:sym typeface="Huawei Sans" panose="020C0503030203020204" pitchFamily="34" charset="0"/>
              </a:rPr>
              <a:t>通过</a:t>
            </a:r>
            <a:r>
              <a:rPr lang="en-US" altLang="zh-CN" sz="2000" dirty="0">
                <a:latin typeface="等线" panose="02010600030101010101" pitchFamily="2" charset="-122"/>
                <a:ea typeface="等线" panose="02010600030101010101" pitchFamily="2" charset="-122"/>
                <a:cs typeface="+mn-ea"/>
                <a:sym typeface="Huawei Sans" panose="020C0503030203020204" pitchFamily="34" charset="0"/>
              </a:rPr>
              <a:t>C++</a:t>
            </a:r>
            <a:r>
              <a:rPr lang="zh-CN" altLang="en-US" sz="2000" dirty="0">
                <a:latin typeface="等线" panose="02010600030101010101" pitchFamily="2" charset="-122"/>
                <a:ea typeface="等线" panose="02010600030101010101" pitchFamily="2" charset="-122"/>
                <a:cs typeface="+mn-ea"/>
                <a:sym typeface="Huawei Sans" panose="020C0503030203020204" pitchFamily="34" charset="0"/>
              </a:rPr>
              <a:t>泛型编程技术，提升代码效率和可扩展性</a:t>
            </a:r>
            <a:endParaRPr lang="en-US" altLang="zh-CN" sz="2000" dirty="0">
              <a:latin typeface="等线" panose="02010600030101010101" pitchFamily="2" charset="-122"/>
              <a:ea typeface="等线" panose="02010600030101010101" pitchFamily="2" charset="-122"/>
              <a:cs typeface="+mn-ea"/>
              <a:sym typeface="Huawei Sans" panose="020C0503030203020204" pitchFamily="34" charset="0"/>
            </a:endParaRPr>
          </a:p>
          <a:p>
            <a:r>
              <a:rPr lang="zh-CN" altLang="en-US" sz="20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任务编排：</a:t>
            </a:r>
            <a:r>
              <a:rPr lang="zh-CN" altLang="en-US" sz="2000" dirty="0">
                <a:latin typeface="等线" panose="02010600030101010101" pitchFamily="2" charset="-122"/>
                <a:ea typeface="等线" panose="02010600030101010101" pitchFamily="2" charset="-122"/>
                <a:cs typeface="+mn-ea"/>
                <a:sym typeface="Huawei Sans" panose="020C0503030203020204" pitchFamily="34" charset="0"/>
              </a:rPr>
              <a:t>将复杂问题分解为原子操作，逐步实现，提升代码扩展性</a:t>
            </a:r>
            <a:endParaRPr lang="en-US" altLang="zh-CN" sz="2000" dirty="0">
              <a:latin typeface="等线" panose="02010600030101010101" pitchFamily="2" charset="-122"/>
              <a:ea typeface="等线" panose="02010600030101010101" pitchFamily="2" charset="-122"/>
              <a:cs typeface="+mn-ea"/>
              <a:sym typeface="Huawei Sans" panose="020C0503030203020204" pitchFamily="34" charset="0"/>
            </a:endParaRPr>
          </a:p>
          <a:p>
            <a:pPr marL="0" indent="0">
              <a:buNone/>
            </a:pP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同时将继续实践提升代码</a:t>
            </a:r>
            <a:r>
              <a:rPr lang="zh-CN" altLang="en-US" sz="22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可读性</a:t>
            </a: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的编程实践，包括</a:t>
            </a:r>
            <a:r>
              <a:rPr lang="en-US" altLang="zh-CN" sz="2200" dirty="0">
                <a:latin typeface="等线" panose="02010600030101010101" pitchFamily="2" charset="-122"/>
                <a:ea typeface="等线" panose="02010600030101010101" pitchFamily="2" charset="-122"/>
                <a:cs typeface="+mn-ea"/>
                <a:sym typeface="Huawei Sans" panose="020C0503030203020204" pitchFamily="34" charset="0"/>
              </a:rPr>
              <a:t>:</a:t>
            </a:r>
          </a:p>
          <a:p>
            <a:r>
              <a:rPr lang="zh-CN" altLang="en-US" sz="2000"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目录结构划分：</a:t>
            </a:r>
            <a:r>
              <a:rPr lang="zh-CN" altLang="en-US" sz="2000" dirty="0">
                <a:latin typeface="等线" panose="02010600030101010101" pitchFamily="2" charset="-122"/>
                <a:ea typeface="等线" panose="02010600030101010101" pitchFamily="2" charset="-122"/>
                <a:cs typeface="+mn-ea"/>
                <a:sym typeface="Huawei Sans" panose="020C0503030203020204" pitchFamily="34" charset="0"/>
              </a:rPr>
              <a:t>理解和应用物理设计原则，优化代码结构和组织</a:t>
            </a:r>
            <a:endParaRPr lang="en-US" altLang="zh-CN" sz="2000" dirty="0">
              <a:latin typeface="等线" panose="02010600030101010101" pitchFamily="2" charset="-122"/>
              <a:ea typeface="等线" panose="02010600030101010101" pitchFamily="2" charset="-122"/>
              <a:cs typeface="+mn-ea"/>
              <a:sym typeface="Huawei Sans" panose="020C0503030203020204" pitchFamily="34" charset="0"/>
            </a:endParaRPr>
          </a:p>
          <a:p>
            <a:pPr marL="0" indent="0">
              <a:buNone/>
            </a:pPr>
            <a:r>
              <a:rPr lang="zh-CN" altLang="en-US" sz="2200" dirty="0">
                <a:latin typeface="等线" panose="02010600030101010101" pitchFamily="2" charset="-122"/>
                <a:ea typeface="等线" panose="02010600030101010101" pitchFamily="2" charset="-122"/>
                <a:cs typeface="+mn-ea"/>
                <a:sym typeface="Huawei Sans" panose="020C0503030203020204" pitchFamily="34" charset="0"/>
              </a:rPr>
              <a:t>期待您在课程中的精彩表现！</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CD5FDA-D79C-4F19-B182-E09A0EB366C4}"/>
              </a:ext>
            </a:extLst>
          </p:cNvPr>
          <p:cNvSpPr>
            <a:spLocks noGrp="1"/>
          </p:cNvSpPr>
          <p:nvPr>
            <p:ph type="title"/>
          </p:nvPr>
        </p:nvSpPr>
        <p:spPr/>
        <p:txBody>
          <a:bodyPr/>
          <a:lstStyle/>
          <a:p>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指令实现：创建</a:t>
            </a:r>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指令任务编排类</a:t>
            </a:r>
          </a:p>
        </p:txBody>
      </p:sp>
      <p:sp>
        <p:nvSpPr>
          <p:cNvPr id="7" name="文本框 6">
            <a:extLst>
              <a:ext uri="{FF2B5EF4-FFF2-40B4-BE49-F238E27FC236}">
                <a16:creationId xmlns:a16="http://schemas.microsoft.com/office/drawing/2014/main" id="{166ED123-EAD3-7DAF-2B5F-E66AD19A4843}"/>
              </a:ext>
            </a:extLst>
          </p:cNvPr>
          <p:cNvSpPr txBox="1"/>
          <p:nvPr/>
        </p:nvSpPr>
        <p:spPr>
          <a:xfrm>
            <a:off x="642628" y="1035873"/>
            <a:ext cx="9438074"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修改</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Command.hpp</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pic>
        <p:nvPicPr>
          <p:cNvPr id="4" name="图片 3">
            <a:extLst>
              <a:ext uri="{FF2B5EF4-FFF2-40B4-BE49-F238E27FC236}">
                <a16:creationId xmlns:a16="http://schemas.microsoft.com/office/drawing/2014/main" id="{C2CE993F-490A-8157-A9BA-8B5EF175CB66}"/>
              </a:ext>
            </a:extLst>
          </p:cNvPr>
          <p:cNvPicPr>
            <a:picLocks noChangeAspect="1"/>
          </p:cNvPicPr>
          <p:nvPr/>
        </p:nvPicPr>
        <p:blipFill>
          <a:blip r:embed="rId2"/>
          <a:stretch>
            <a:fillRect/>
          </a:stretch>
        </p:blipFill>
        <p:spPr>
          <a:xfrm>
            <a:off x="731838" y="1524207"/>
            <a:ext cx="5715000" cy="4886325"/>
          </a:xfrm>
          <a:prstGeom prst="rect">
            <a:avLst/>
          </a:prstGeom>
        </p:spPr>
      </p:pic>
      <p:sp>
        <p:nvSpPr>
          <p:cNvPr id="9" name="对话气泡: 矩形 8">
            <a:extLst>
              <a:ext uri="{FF2B5EF4-FFF2-40B4-BE49-F238E27FC236}">
                <a16:creationId xmlns:a16="http://schemas.microsoft.com/office/drawing/2014/main" id="{6302393F-9942-EBB7-4A43-19B2FAABB261}"/>
              </a:ext>
            </a:extLst>
          </p:cNvPr>
          <p:cNvSpPr/>
          <p:nvPr/>
        </p:nvSpPr>
        <p:spPr>
          <a:xfrm>
            <a:off x="6579105" y="3675697"/>
            <a:ext cx="5444019" cy="583344"/>
          </a:xfrm>
          <a:prstGeom prst="wedgeRectCallout">
            <a:avLst>
              <a:gd name="adj1" fmla="val -56931"/>
              <a:gd name="adj2" fmla="val -2348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以原子指令的组合编排形式完成</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TR</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指令任务</a:t>
            </a:r>
            <a:endPar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p:txBody>
      </p:sp>
    </p:spTree>
    <p:extLst>
      <p:ext uri="{BB962C8B-B14F-4D97-AF65-F5344CB8AC3E}">
        <p14:creationId xmlns:p14="http://schemas.microsoft.com/office/powerpoint/2010/main" val="498041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A70BBC3-F8D0-FAED-4888-4FB2CC9ECDD5}"/>
              </a:ext>
            </a:extLst>
          </p:cNvPr>
          <p:cNvPicPr>
            <a:picLocks noChangeAspect="1"/>
          </p:cNvPicPr>
          <p:nvPr/>
        </p:nvPicPr>
        <p:blipFill>
          <a:blip r:embed="rId2"/>
          <a:stretch>
            <a:fillRect/>
          </a:stretch>
        </p:blipFill>
        <p:spPr>
          <a:xfrm>
            <a:off x="512743" y="994963"/>
            <a:ext cx="5878162" cy="1891530"/>
          </a:xfrm>
          <a:prstGeom prst="rect">
            <a:avLst/>
          </a:prstGeom>
        </p:spPr>
      </p:pic>
      <p:sp>
        <p:nvSpPr>
          <p:cNvPr id="2" name="标题 1">
            <a:extLst>
              <a:ext uri="{FF2B5EF4-FFF2-40B4-BE49-F238E27FC236}">
                <a16:creationId xmlns:a16="http://schemas.microsoft.com/office/drawing/2014/main" id="{8AF3CDE4-2A9F-44D3-B886-D2DED4934FB4}"/>
              </a:ext>
            </a:extLst>
          </p:cNvPr>
          <p:cNvSpPr>
            <a:spLocks noGrp="1"/>
          </p:cNvSpPr>
          <p:nvPr>
            <p:ph type="title"/>
          </p:nvPr>
        </p:nvSpPr>
        <p:spPr/>
        <p:txBody>
          <a:bodyPr/>
          <a:lstStyle/>
          <a:p>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指令实现：指令映射</a:t>
            </a:r>
          </a:p>
        </p:txBody>
      </p:sp>
      <p:sp>
        <p:nvSpPr>
          <p:cNvPr id="7" name="文本框 6">
            <a:extLst>
              <a:ext uri="{FF2B5EF4-FFF2-40B4-BE49-F238E27FC236}">
                <a16:creationId xmlns:a16="http://schemas.microsoft.com/office/drawing/2014/main" id="{978229BC-5E1D-4665-95CC-38643DEFD620}"/>
              </a:ext>
            </a:extLst>
          </p:cNvPr>
          <p:cNvSpPr txBox="1"/>
          <p:nvPr/>
        </p:nvSpPr>
        <p:spPr>
          <a:xfrm>
            <a:off x="494916" y="3468194"/>
            <a:ext cx="5583256" cy="17131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修改映射表</a:t>
            </a:r>
            <a:r>
              <a:rPr lang="en-US" altLang="zh-CN" dirty="0">
                <a:latin typeface="Fira Code Light" panose="020B0809050000020004" pitchFamily="49" charset="0"/>
                <a:ea typeface="Fira Code Light" panose="020B0809050000020004" pitchFamily="49" charset="0"/>
              </a:rPr>
              <a:t>key</a:t>
            </a:r>
            <a:r>
              <a:rPr lang="zh-CN" altLang="en-US" dirty="0">
                <a:latin typeface="Fira Code Light" panose="020B0809050000020004" pitchFamily="49" charset="0"/>
                <a:ea typeface="等线" panose="02010600030101010101" pitchFamily="2" charset="-122"/>
              </a:rPr>
              <a:t>为</a:t>
            </a:r>
            <a:r>
              <a:rPr lang="en-US" altLang="zh-CN" dirty="0" err="1">
                <a:latin typeface="Fira Code Light" panose="020B0809050000020004" pitchFamily="49" charset="0"/>
                <a:ea typeface="Fira Code Light" panose="020B0809050000020004" pitchFamily="49" charset="0"/>
              </a:rPr>
              <a:t>std:string</a:t>
            </a:r>
            <a:endParaRPr lang="en-US" altLang="zh-CN" dirty="0">
              <a:latin typeface="Fira Code Light" panose="020B0809050000020004" pitchFamily="49" charset="0"/>
              <a:ea typeface="Fira Code Light" panose="020B0809050000020004" pitchFamily="49" charset="0"/>
            </a:endParaRPr>
          </a:p>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添加</a:t>
            </a:r>
            <a:r>
              <a:rPr lang="en-US" altLang="zh-CN" dirty="0">
                <a:latin typeface="Fira Code Light" panose="020B0809050000020004" pitchFamily="49" charset="0"/>
                <a:ea typeface="Fira Code Light" panose="020B0809050000020004" pitchFamily="49" charset="0"/>
              </a:rPr>
              <a:t>TR-&gt;</a:t>
            </a:r>
            <a:r>
              <a:rPr lang="en-US" altLang="zh-CN" b="0" dirty="0" err="1">
                <a:solidFill>
                  <a:srgbClr val="000000"/>
                </a:solidFill>
                <a:effectLst/>
                <a:latin typeface="Fira Code Light" panose="020B0809050000020004" pitchFamily="49" charset="0"/>
                <a:ea typeface="Fira Code Light" panose="020B0809050000020004" pitchFamily="49" charset="0"/>
              </a:rPr>
              <a:t>TurnRoundCommand</a:t>
            </a:r>
            <a:r>
              <a:rPr lang="zh-CN" altLang="en-US" b="0" dirty="0">
                <a:solidFill>
                  <a:srgbClr val="000000"/>
                </a:solidFill>
                <a:effectLst/>
                <a:latin typeface="Fira Code Light" panose="020B0809050000020004" pitchFamily="49" charset="0"/>
                <a:ea typeface="等线" panose="02010600030101010101" pitchFamily="2" charset="-122"/>
              </a:rPr>
              <a:t>对象映射</a:t>
            </a:r>
            <a:endParaRPr lang="en-US" altLang="zh-CN" dirty="0">
              <a:latin typeface="Fira Code Light" panose="020B0809050000020004" pitchFamily="49" charset="0"/>
              <a:ea typeface="Fira Code Light" panose="020B0809050000020004" pitchFamily="49" charset="0"/>
            </a:endParaRPr>
          </a:p>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指令的处理遍历匹配</a:t>
            </a:r>
            <a:r>
              <a:rPr lang="en-US" altLang="zh-CN" dirty="0">
                <a:latin typeface="Fira Code Light" panose="020B0809050000020004" pitchFamily="49" charset="0"/>
                <a:ea typeface="Fira Code Light" panose="020B0809050000020004" pitchFamily="49" charset="0"/>
              </a:rPr>
              <a:t>M\L\R\B\F\TR</a:t>
            </a:r>
            <a:r>
              <a:rPr lang="zh-CN" altLang="en-US" dirty="0">
                <a:latin typeface="Fira Code Light" panose="020B0809050000020004" pitchFamily="49" charset="0"/>
                <a:ea typeface="等线" panose="02010600030101010101" pitchFamily="2" charset="-122"/>
              </a:rPr>
              <a:t>搜索，需考虑的细节较多</a:t>
            </a:r>
            <a:endParaRPr lang="en-US" altLang="zh-CN" dirty="0">
              <a:latin typeface="Fira Code Light" panose="020B0809050000020004" pitchFamily="49" charset="0"/>
              <a:ea typeface="Fira Code Light" panose="020B0809050000020004" pitchFamily="49" charset="0"/>
            </a:endParaRPr>
          </a:p>
        </p:txBody>
      </p:sp>
      <p:sp>
        <p:nvSpPr>
          <p:cNvPr id="9" name="文本框 8">
            <a:extLst>
              <a:ext uri="{FF2B5EF4-FFF2-40B4-BE49-F238E27FC236}">
                <a16:creationId xmlns:a16="http://schemas.microsoft.com/office/drawing/2014/main" id="{B8B3D721-C362-4C9A-989A-C54B2C7EE725}"/>
              </a:ext>
            </a:extLst>
          </p:cNvPr>
          <p:cNvSpPr txBox="1"/>
          <p:nvPr/>
        </p:nvSpPr>
        <p:spPr>
          <a:xfrm rot="16200000">
            <a:off x="3167113" y="409177"/>
            <a:ext cx="321440" cy="5536333"/>
          </a:xfrm>
          <a:prstGeom prst="rect">
            <a:avLst/>
          </a:prstGeom>
          <a:solidFill>
            <a:schemeClr val="bg1">
              <a:lumMod val="85000"/>
            </a:schemeClr>
          </a:solidFill>
        </p:spPr>
        <p:txBody>
          <a:bodyPr vert="eaVert" wrap="none" rtlCol="0" anchor="ctr" anchorCtr="1">
            <a:noAutofit/>
          </a:bodyPr>
          <a:lstStyle/>
          <a:p>
            <a:pPr algn="ctr" defTabSz="913765"/>
            <a:r>
              <a:rPr lang="zh-CN" altLang="en-US" sz="1600" b="1" dirty="0">
                <a:solidFill>
                  <a:srgbClr val="1D1D1A"/>
                </a:solidFill>
                <a:latin typeface="Fira Code Light" panose="020B0809050000020004" pitchFamily="49" charset="0"/>
                <a:ea typeface="等线" panose="02010600030101010101" pitchFamily="2" charset="-122"/>
              </a:rPr>
              <a:t>方案</a:t>
            </a:r>
            <a:r>
              <a:rPr lang="en-US" altLang="zh-CN" sz="1600" b="1" dirty="0">
                <a:solidFill>
                  <a:srgbClr val="1D1D1A"/>
                </a:solidFill>
                <a:latin typeface="Fira Code Light" panose="020B0809050000020004" pitchFamily="49" charset="0"/>
                <a:ea typeface="Fira Code Light" panose="020B0809050000020004" pitchFamily="49" charset="0"/>
              </a:rPr>
              <a:t>1</a:t>
            </a:r>
          </a:p>
        </p:txBody>
      </p:sp>
      <p:sp>
        <p:nvSpPr>
          <p:cNvPr id="10" name="文本框 9">
            <a:extLst>
              <a:ext uri="{FF2B5EF4-FFF2-40B4-BE49-F238E27FC236}">
                <a16:creationId xmlns:a16="http://schemas.microsoft.com/office/drawing/2014/main" id="{F70E75DC-A445-4261-9AED-2C38A0F1A294}"/>
              </a:ext>
            </a:extLst>
          </p:cNvPr>
          <p:cNvSpPr txBox="1"/>
          <p:nvPr/>
        </p:nvSpPr>
        <p:spPr>
          <a:xfrm rot="16200000">
            <a:off x="8767229" y="465404"/>
            <a:ext cx="321440" cy="5408767"/>
          </a:xfrm>
          <a:prstGeom prst="rect">
            <a:avLst/>
          </a:prstGeom>
          <a:solidFill>
            <a:schemeClr val="bg1">
              <a:lumMod val="85000"/>
            </a:schemeClr>
          </a:solidFill>
        </p:spPr>
        <p:txBody>
          <a:bodyPr vert="eaVert" wrap="none" rtlCol="0" anchor="ctr" anchorCtr="1">
            <a:noAutofit/>
          </a:bodyPr>
          <a:lstStyle/>
          <a:p>
            <a:pPr algn="ctr" defTabSz="913765"/>
            <a:r>
              <a:rPr lang="zh-CN" altLang="en-US" sz="1600" b="1" dirty="0">
                <a:solidFill>
                  <a:srgbClr val="1D1D1A"/>
                </a:solidFill>
                <a:latin typeface="Fira Code Light" panose="020B0809050000020004" pitchFamily="49" charset="0"/>
                <a:ea typeface="等线" panose="02010600030101010101" pitchFamily="2" charset="-122"/>
              </a:rPr>
              <a:t>方案</a:t>
            </a:r>
            <a:r>
              <a:rPr lang="en-US" altLang="zh-CN" sz="1600" b="1" dirty="0">
                <a:solidFill>
                  <a:srgbClr val="1D1D1A"/>
                </a:solidFill>
                <a:latin typeface="Fira Code Light" panose="020B0809050000020004" pitchFamily="49" charset="0"/>
                <a:ea typeface="Fira Code Light" panose="020B0809050000020004" pitchFamily="49" charset="0"/>
              </a:rPr>
              <a:t>2</a:t>
            </a:r>
          </a:p>
        </p:txBody>
      </p:sp>
      <p:sp>
        <p:nvSpPr>
          <p:cNvPr id="13" name="文本框 12">
            <a:extLst>
              <a:ext uri="{FF2B5EF4-FFF2-40B4-BE49-F238E27FC236}">
                <a16:creationId xmlns:a16="http://schemas.microsoft.com/office/drawing/2014/main" id="{7F2D37C4-6C3D-4CDC-BDA2-9963405C3D7E}"/>
              </a:ext>
            </a:extLst>
          </p:cNvPr>
          <p:cNvSpPr txBox="1"/>
          <p:nvPr/>
        </p:nvSpPr>
        <p:spPr>
          <a:xfrm>
            <a:off x="6165415" y="3425448"/>
            <a:ext cx="5583256" cy="171316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映射表</a:t>
            </a:r>
            <a:r>
              <a:rPr lang="en-US" altLang="zh-CN" dirty="0">
                <a:latin typeface="Fira Code Light" panose="020B0809050000020004" pitchFamily="49" charset="0"/>
                <a:ea typeface="Fira Code Light" panose="020B0809050000020004" pitchFamily="49" charset="0"/>
              </a:rPr>
              <a:t>key</a:t>
            </a:r>
            <a:r>
              <a:rPr lang="zh-CN" altLang="en-US" dirty="0">
                <a:latin typeface="Fira Code Light" panose="020B0809050000020004" pitchFamily="49" charset="0"/>
                <a:ea typeface="等线" panose="02010600030101010101" pitchFamily="2" charset="-122"/>
              </a:rPr>
              <a:t>不修改，仍然使用</a:t>
            </a:r>
            <a:r>
              <a:rPr lang="en-US" altLang="zh-CN" dirty="0">
                <a:latin typeface="Fira Code Light" panose="020B0809050000020004" pitchFamily="49" charset="0"/>
                <a:ea typeface="Fira Code Light" panose="020B0809050000020004" pitchFamily="49" charset="0"/>
              </a:rPr>
              <a:t>char</a:t>
            </a:r>
          </a:p>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指令字符串先通过字符串替换处理，对字符串中的</a:t>
            </a:r>
            <a:r>
              <a:rPr lang="en-US" altLang="zh-CN" dirty="0">
                <a:latin typeface="Fira Code Light" panose="020B0809050000020004" pitchFamily="49" charset="0"/>
                <a:ea typeface="Fira Code Light" panose="020B0809050000020004" pitchFamily="49" charset="0"/>
              </a:rPr>
              <a:t>TR</a:t>
            </a:r>
            <a:r>
              <a:rPr lang="zh-CN" altLang="en-US" dirty="0">
                <a:latin typeface="Fira Code Light" panose="020B0809050000020004" pitchFamily="49" charset="0"/>
                <a:ea typeface="等线" panose="02010600030101010101" pitchFamily="2" charset="-122"/>
              </a:rPr>
              <a:t>替换为</a:t>
            </a:r>
            <a:r>
              <a:rPr lang="en-US" altLang="zh-CN" dirty="0">
                <a:latin typeface="Fira Code Light" panose="020B0809050000020004" pitchFamily="49" charset="0"/>
                <a:ea typeface="Fira Code Light" panose="020B0809050000020004" pitchFamily="49" charset="0"/>
              </a:rPr>
              <a:t>Z</a:t>
            </a:r>
          </a:p>
          <a:p>
            <a:pPr marL="285750" indent="-285750">
              <a:lnSpc>
                <a:spcPct val="150000"/>
              </a:lnSpc>
              <a:buFont typeface="Arial" panose="020B0604020202020204" pitchFamily="34" charset="0"/>
              <a:buChar char="•"/>
            </a:pPr>
            <a:r>
              <a:rPr lang="zh-CN" altLang="en-US" dirty="0">
                <a:latin typeface="Fira Code Light" panose="020B0809050000020004" pitchFamily="49" charset="0"/>
                <a:ea typeface="等线" panose="02010600030101010101" pitchFamily="2" charset="-122"/>
              </a:rPr>
              <a:t>映射表添加</a:t>
            </a:r>
            <a:r>
              <a:rPr lang="en-US" altLang="zh-CN" dirty="0">
                <a:latin typeface="Fira Code Light" panose="020B0809050000020004" pitchFamily="49" charset="0"/>
                <a:ea typeface="Fira Code Light" panose="020B0809050000020004" pitchFamily="49" charset="0"/>
              </a:rPr>
              <a:t>Z-&gt;</a:t>
            </a:r>
            <a:r>
              <a:rPr lang="en-US" altLang="zh-CN" b="0" dirty="0" err="1">
                <a:solidFill>
                  <a:srgbClr val="000000"/>
                </a:solidFill>
                <a:effectLst/>
                <a:latin typeface="Fira Code Light" panose="020B0809050000020004" pitchFamily="49" charset="0"/>
                <a:ea typeface="Fira Code Light" panose="020B0809050000020004" pitchFamily="49" charset="0"/>
              </a:rPr>
              <a:t>TurnRoundCommand</a:t>
            </a:r>
            <a:r>
              <a:rPr lang="zh-CN" altLang="en-US" b="0" dirty="0">
                <a:solidFill>
                  <a:srgbClr val="000000"/>
                </a:solidFill>
                <a:effectLst/>
                <a:latin typeface="Fira Code Light" panose="020B0809050000020004" pitchFamily="49" charset="0"/>
                <a:ea typeface="等线" panose="02010600030101010101" pitchFamily="2" charset="-122"/>
              </a:rPr>
              <a:t>对象映射</a:t>
            </a:r>
            <a:endParaRPr lang="en-US" altLang="zh-CN" b="0" dirty="0">
              <a:solidFill>
                <a:srgbClr val="000000"/>
              </a:solidFill>
              <a:effectLst/>
              <a:latin typeface="Fira Code Light" panose="020B0809050000020004" pitchFamily="49" charset="0"/>
              <a:ea typeface="Fira Code Light" panose="020B0809050000020004" pitchFamily="49" charset="0"/>
            </a:endParaRPr>
          </a:p>
        </p:txBody>
      </p:sp>
      <p:sp>
        <p:nvSpPr>
          <p:cNvPr id="14" name="文本框 13">
            <a:extLst>
              <a:ext uri="{FF2B5EF4-FFF2-40B4-BE49-F238E27FC236}">
                <a16:creationId xmlns:a16="http://schemas.microsoft.com/office/drawing/2014/main" id="{DFB2EF80-18E0-4BF6-BDDA-0CCE0A7EA458}"/>
              </a:ext>
            </a:extLst>
          </p:cNvPr>
          <p:cNvSpPr txBox="1"/>
          <p:nvPr/>
        </p:nvSpPr>
        <p:spPr>
          <a:xfrm>
            <a:off x="9688090" y="2985121"/>
            <a:ext cx="1107996" cy="369332"/>
          </a:xfrm>
          <a:prstGeom prst="rect">
            <a:avLst/>
          </a:prstGeom>
          <a:noFill/>
        </p:spPr>
        <p:txBody>
          <a:bodyPr wrap="none" rtlCol="0">
            <a:spAutoFit/>
          </a:bodyPr>
          <a:lstStyle/>
          <a:p>
            <a:r>
              <a:rPr lang="zh-CN" altLang="en-US" dirty="0">
                <a:solidFill>
                  <a:srgbClr val="C0000B"/>
                </a:solidFill>
                <a:latin typeface="Fira Code Light" panose="020B0809050000020004" pitchFamily="49" charset="0"/>
                <a:ea typeface="等线" panose="02010600030101010101" pitchFamily="2" charset="-122"/>
              </a:rPr>
              <a:t>推荐方案</a:t>
            </a:r>
          </a:p>
        </p:txBody>
      </p:sp>
      <p:sp>
        <p:nvSpPr>
          <p:cNvPr id="11" name="对话气泡: 矩形 10">
            <a:extLst>
              <a:ext uri="{FF2B5EF4-FFF2-40B4-BE49-F238E27FC236}">
                <a16:creationId xmlns:a16="http://schemas.microsoft.com/office/drawing/2014/main" id="{7C6BA84A-54C1-D6E9-8F59-2CF8CC715D0E}"/>
              </a:ext>
            </a:extLst>
          </p:cNvPr>
          <p:cNvSpPr/>
          <p:nvPr/>
        </p:nvSpPr>
        <p:spPr>
          <a:xfrm>
            <a:off x="4597095" y="1387443"/>
            <a:ext cx="6739978" cy="904792"/>
          </a:xfrm>
          <a:prstGeom prst="wedgeRectCallout">
            <a:avLst>
              <a:gd name="adj1" fmla="val -57916"/>
              <a:gd name="adj2" fmla="val -5407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在</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CmdFactory.hpp</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中，指令都是一个字符，指令映射表</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key</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为</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char</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字符类型，如何映射</a:t>
            </a:r>
            <a:r>
              <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TR</a:t>
            </a:r>
            <a:r>
              <a:rPr lang="zh-CN" altLang="en-US"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指令？</a:t>
            </a:r>
            <a:endParaRPr lang="en-US" altLang="zh-CN" sz="2000" dirty="0">
              <a:solidFill>
                <a:schemeClr val="tx1"/>
              </a:solidFill>
              <a:latin typeface="Fira Code Light" panose="020B0809050000020004" pitchFamily="49" charset="0"/>
              <a:ea typeface="等线" panose="02010600030101010101" pitchFamily="2" charset="-122"/>
              <a:cs typeface="Huawei Sans" panose="020C0503030203020204" pitchFamily="34" charset="0"/>
            </a:endParaRPr>
          </a:p>
        </p:txBody>
      </p:sp>
      <p:sp>
        <p:nvSpPr>
          <p:cNvPr id="12" name="圆角矩形 13">
            <a:extLst>
              <a:ext uri="{FF2B5EF4-FFF2-40B4-BE49-F238E27FC236}">
                <a16:creationId xmlns:a16="http://schemas.microsoft.com/office/drawing/2014/main" id="{8D6900CE-539A-4D3D-8C5C-58174EE7810C}"/>
              </a:ext>
            </a:extLst>
          </p:cNvPr>
          <p:cNvSpPr/>
          <p:nvPr/>
        </p:nvSpPr>
        <p:spPr bwMode="auto">
          <a:xfrm>
            <a:off x="3537796" y="1027811"/>
            <a:ext cx="506379" cy="28433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cxnSp>
        <p:nvCxnSpPr>
          <p:cNvPr id="15" name="直接连接符 74">
            <a:extLst>
              <a:ext uri="{FF2B5EF4-FFF2-40B4-BE49-F238E27FC236}">
                <a16:creationId xmlns:a16="http://schemas.microsoft.com/office/drawing/2014/main" id="{5CE6FE70-35B6-73EC-90EF-9B059A804E94}"/>
              </a:ext>
            </a:extLst>
          </p:cNvPr>
          <p:cNvCxnSpPr>
            <a:cxnSpLocks/>
          </p:cNvCxnSpPr>
          <p:nvPr/>
        </p:nvCxnSpPr>
        <p:spPr bwMode="auto">
          <a:xfrm>
            <a:off x="6165415" y="3009067"/>
            <a:ext cx="0" cy="2267575"/>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207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6CB4BBD-F929-8E2E-A13B-675BA4B6C0F6}"/>
              </a:ext>
            </a:extLst>
          </p:cNvPr>
          <p:cNvPicPr>
            <a:picLocks noChangeAspect="1"/>
          </p:cNvPicPr>
          <p:nvPr/>
        </p:nvPicPr>
        <p:blipFill>
          <a:blip r:embed="rId2"/>
          <a:stretch>
            <a:fillRect/>
          </a:stretch>
        </p:blipFill>
        <p:spPr>
          <a:xfrm>
            <a:off x="731837" y="1496515"/>
            <a:ext cx="9386087" cy="2629436"/>
          </a:xfrm>
          <a:prstGeom prst="rect">
            <a:avLst/>
          </a:prstGeom>
        </p:spPr>
      </p:pic>
      <p:sp>
        <p:nvSpPr>
          <p:cNvPr id="2" name="标题 1">
            <a:extLst>
              <a:ext uri="{FF2B5EF4-FFF2-40B4-BE49-F238E27FC236}">
                <a16:creationId xmlns:a16="http://schemas.microsoft.com/office/drawing/2014/main" id="{FB852BF6-4CCA-4E30-AA10-07D7949FAB80}"/>
              </a:ext>
            </a:extLst>
          </p:cNvPr>
          <p:cNvSpPr>
            <a:spLocks noGrp="1"/>
          </p:cNvSpPr>
          <p:nvPr>
            <p:ph type="title"/>
          </p:nvPr>
        </p:nvSpPr>
        <p:spPr/>
        <p:txBody>
          <a:bodyPr/>
          <a:lstStyle/>
          <a:p>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指令实现：指令映射</a:t>
            </a:r>
          </a:p>
        </p:txBody>
      </p:sp>
      <p:sp>
        <p:nvSpPr>
          <p:cNvPr id="6" name="文本框 5">
            <a:extLst>
              <a:ext uri="{FF2B5EF4-FFF2-40B4-BE49-F238E27FC236}">
                <a16:creationId xmlns:a16="http://schemas.microsoft.com/office/drawing/2014/main" id="{EBFCFA79-95A2-2BD4-D775-C5FEDE06637F}"/>
              </a:ext>
            </a:extLst>
          </p:cNvPr>
          <p:cNvSpPr txBox="1"/>
          <p:nvPr/>
        </p:nvSpPr>
        <p:spPr>
          <a:xfrm>
            <a:off x="642628" y="1035873"/>
            <a:ext cx="9438074"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修改</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CmdFactory.hpp</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9" name="对话气泡: 矩形 8">
            <a:extLst>
              <a:ext uri="{FF2B5EF4-FFF2-40B4-BE49-F238E27FC236}">
                <a16:creationId xmlns:a16="http://schemas.microsoft.com/office/drawing/2014/main" id="{6BC970E1-B6EA-013A-D46B-AB144A033E9B}"/>
              </a:ext>
            </a:extLst>
          </p:cNvPr>
          <p:cNvSpPr/>
          <p:nvPr/>
        </p:nvSpPr>
        <p:spPr>
          <a:xfrm>
            <a:off x="8056606" y="2542045"/>
            <a:ext cx="3873254" cy="1675216"/>
          </a:xfrm>
          <a:prstGeom prst="wedgeRectCallout">
            <a:avLst>
              <a:gd name="adj1" fmla="val -39196"/>
              <a:gd name="adj2" fmla="val -6220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cs typeface="Huawei Sans" panose="020C0503030203020204" pitchFamily="34" charset="0"/>
              </a:rPr>
              <a:t>字符串替换，</a:t>
            </a:r>
            <a:r>
              <a:rPr lang="zh-CN" altLang="en-US" sz="1600" b="0" i="0" dirty="0">
                <a:solidFill>
                  <a:srgbClr val="333333"/>
                </a:solidFill>
                <a:effectLst/>
                <a:latin typeface="verdana" panose="020B0604030504040204" pitchFamily="34" charset="0"/>
              </a:rPr>
              <a:t>  </a:t>
            </a:r>
            <a:r>
              <a:rPr lang="en-US" altLang="zh-CN" sz="1600" dirty="0">
                <a:solidFill>
                  <a:srgbClr val="333333"/>
                </a:solidFill>
                <a:latin typeface="verdana" panose="020B0604030504040204" pitchFamily="34" charset="0"/>
              </a:rPr>
              <a:t>string_</a:t>
            </a:r>
            <a:r>
              <a:rPr lang="en-US" altLang="zh-CN" sz="1600" dirty="0">
                <a:solidFill>
                  <a:schemeClr val="tx1"/>
                </a:solidFill>
                <a:latin typeface="Fira Code Light" panose="020B0809050000020004" pitchFamily="49" charset="0"/>
                <a:ea typeface="等线" panose="02010600030101010101" pitchFamily="2" charset="-122"/>
              </a:rPr>
              <a:t>view</a:t>
            </a:r>
            <a:r>
              <a:rPr lang="zh-CN" altLang="en-US" sz="1600" dirty="0">
                <a:solidFill>
                  <a:schemeClr val="tx1"/>
                </a:solidFill>
                <a:latin typeface="Fira Code Light" panose="020B0809050000020004" pitchFamily="49" charset="0"/>
                <a:ea typeface="等线" panose="02010600030101010101" pitchFamily="2" charset="-122"/>
              </a:rPr>
              <a:t>表示该类型不会为数据分配存储空间，而且该数据类型只能用来读。实际上该数据类型的实例不会具体存储原数据，仅仅存储指向的数据的起始指针和长度，所以开销非常小。</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0" name="圆角矩形 13">
            <a:extLst>
              <a:ext uri="{FF2B5EF4-FFF2-40B4-BE49-F238E27FC236}">
                <a16:creationId xmlns:a16="http://schemas.microsoft.com/office/drawing/2014/main" id="{92FCC5E4-954B-66DB-681D-C4D5B8515244}"/>
              </a:ext>
            </a:extLst>
          </p:cNvPr>
          <p:cNvSpPr/>
          <p:nvPr/>
        </p:nvSpPr>
        <p:spPr bwMode="auto">
          <a:xfrm>
            <a:off x="1471102" y="3679902"/>
            <a:ext cx="2506165" cy="28249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圆角矩形 13">
            <a:extLst>
              <a:ext uri="{FF2B5EF4-FFF2-40B4-BE49-F238E27FC236}">
                <a16:creationId xmlns:a16="http://schemas.microsoft.com/office/drawing/2014/main" id="{13FBC45E-AC9F-8109-B0E3-F395B30F48CB}"/>
              </a:ext>
            </a:extLst>
          </p:cNvPr>
          <p:cNvSpPr/>
          <p:nvPr/>
        </p:nvSpPr>
        <p:spPr bwMode="auto">
          <a:xfrm>
            <a:off x="1125416" y="1684759"/>
            <a:ext cx="8992508" cy="46371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文本框 11">
            <a:extLst>
              <a:ext uri="{FF2B5EF4-FFF2-40B4-BE49-F238E27FC236}">
                <a16:creationId xmlns:a16="http://schemas.microsoft.com/office/drawing/2014/main" id="{8D6464FD-7A67-3E35-F20D-563F2F77E922}"/>
              </a:ext>
            </a:extLst>
          </p:cNvPr>
          <p:cNvSpPr txBox="1"/>
          <p:nvPr/>
        </p:nvSpPr>
        <p:spPr>
          <a:xfrm>
            <a:off x="642628" y="4217261"/>
            <a:ext cx="7899206" cy="1302921"/>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可以看到在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VSCode</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里</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std::string_view</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会出现红色波浪线：命名空间</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”std”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没有成员</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”string_view”</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，这是由于</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VSCode</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默认的编译器是</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C++14</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而非</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C++17</a:t>
            </a:r>
          </a:p>
        </p:txBody>
      </p:sp>
      <p:pic>
        <p:nvPicPr>
          <p:cNvPr id="14" name="图片 13">
            <a:extLst>
              <a:ext uri="{FF2B5EF4-FFF2-40B4-BE49-F238E27FC236}">
                <a16:creationId xmlns:a16="http://schemas.microsoft.com/office/drawing/2014/main" id="{92575FCB-C45B-72E0-D02E-BE564BBDABCE}"/>
              </a:ext>
            </a:extLst>
          </p:cNvPr>
          <p:cNvPicPr>
            <a:picLocks noChangeAspect="1"/>
          </p:cNvPicPr>
          <p:nvPr/>
        </p:nvPicPr>
        <p:blipFill>
          <a:blip r:embed="rId3"/>
          <a:stretch>
            <a:fillRect/>
          </a:stretch>
        </p:blipFill>
        <p:spPr>
          <a:xfrm>
            <a:off x="2724184" y="5520182"/>
            <a:ext cx="4762768" cy="751675"/>
          </a:xfrm>
          <a:prstGeom prst="rect">
            <a:avLst/>
          </a:prstGeom>
        </p:spPr>
      </p:pic>
    </p:spTree>
    <p:extLst>
      <p:ext uri="{BB962C8B-B14F-4D97-AF65-F5344CB8AC3E}">
        <p14:creationId xmlns:p14="http://schemas.microsoft.com/office/powerpoint/2010/main" val="3608827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B5DB6-704B-9035-1DCD-76625D75067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C73547-845B-8D89-A732-4EA0267F3F4F}"/>
              </a:ext>
            </a:extLst>
          </p:cNvPr>
          <p:cNvSpPr>
            <a:spLocks noGrp="1"/>
          </p:cNvSpPr>
          <p:nvPr>
            <p:ph type="title"/>
          </p:nvPr>
        </p:nvSpPr>
        <p:spPr/>
        <p:txBody>
          <a:bodyPr/>
          <a:lstStyle/>
          <a:p>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指令实现：指令映射</a:t>
            </a:r>
          </a:p>
        </p:txBody>
      </p:sp>
      <p:sp>
        <p:nvSpPr>
          <p:cNvPr id="12" name="文本框 11">
            <a:extLst>
              <a:ext uri="{FF2B5EF4-FFF2-40B4-BE49-F238E27FC236}">
                <a16:creationId xmlns:a16="http://schemas.microsoft.com/office/drawing/2014/main" id="{04E8E4AC-8738-F564-225A-38DFAFD0C73F}"/>
              </a:ext>
            </a:extLst>
          </p:cNvPr>
          <p:cNvSpPr txBox="1"/>
          <p:nvPr/>
        </p:nvSpPr>
        <p:spPr>
          <a:xfrm>
            <a:off x="642628" y="1057540"/>
            <a:ext cx="10530894" cy="471347"/>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点击</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快速修复</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编辑</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includePath</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设置</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，下滑找到</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标准</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，选择</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17”</a:t>
            </a:r>
          </a:p>
        </p:txBody>
      </p:sp>
      <p:pic>
        <p:nvPicPr>
          <p:cNvPr id="14" name="图片 13">
            <a:extLst>
              <a:ext uri="{FF2B5EF4-FFF2-40B4-BE49-F238E27FC236}">
                <a16:creationId xmlns:a16="http://schemas.microsoft.com/office/drawing/2014/main" id="{D4DAFE74-A2D0-F83C-32A1-8ED68F02D46E}"/>
              </a:ext>
            </a:extLst>
          </p:cNvPr>
          <p:cNvPicPr>
            <a:picLocks noChangeAspect="1"/>
          </p:cNvPicPr>
          <p:nvPr/>
        </p:nvPicPr>
        <p:blipFill>
          <a:blip r:embed="rId2"/>
          <a:stretch>
            <a:fillRect/>
          </a:stretch>
        </p:blipFill>
        <p:spPr>
          <a:xfrm>
            <a:off x="731838" y="1645238"/>
            <a:ext cx="4762768" cy="751675"/>
          </a:xfrm>
          <a:prstGeom prst="rect">
            <a:avLst/>
          </a:prstGeom>
        </p:spPr>
      </p:pic>
      <p:sp>
        <p:nvSpPr>
          <p:cNvPr id="3" name="圆角矩形 13">
            <a:extLst>
              <a:ext uri="{FF2B5EF4-FFF2-40B4-BE49-F238E27FC236}">
                <a16:creationId xmlns:a16="http://schemas.microsoft.com/office/drawing/2014/main" id="{B81C644D-6E9A-298A-FC42-22F3C20EDEBA}"/>
              </a:ext>
            </a:extLst>
          </p:cNvPr>
          <p:cNvSpPr/>
          <p:nvPr/>
        </p:nvSpPr>
        <p:spPr bwMode="auto">
          <a:xfrm>
            <a:off x="2348332" y="1932878"/>
            <a:ext cx="1026770" cy="23036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pic>
        <p:nvPicPr>
          <p:cNvPr id="7" name="图片 6">
            <a:extLst>
              <a:ext uri="{FF2B5EF4-FFF2-40B4-BE49-F238E27FC236}">
                <a16:creationId xmlns:a16="http://schemas.microsoft.com/office/drawing/2014/main" id="{0A1423B6-2309-4D6C-F162-F860737B6DD2}"/>
              </a:ext>
            </a:extLst>
          </p:cNvPr>
          <p:cNvPicPr>
            <a:picLocks noChangeAspect="1"/>
          </p:cNvPicPr>
          <p:nvPr/>
        </p:nvPicPr>
        <p:blipFill>
          <a:blip r:embed="rId3"/>
          <a:stretch>
            <a:fillRect/>
          </a:stretch>
        </p:blipFill>
        <p:spPr>
          <a:xfrm>
            <a:off x="6620860" y="1645238"/>
            <a:ext cx="3841947" cy="1517728"/>
          </a:xfrm>
          <a:prstGeom prst="rect">
            <a:avLst/>
          </a:prstGeom>
        </p:spPr>
      </p:pic>
      <p:sp>
        <p:nvSpPr>
          <p:cNvPr id="8" name="圆角矩形 13">
            <a:extLst>
              <a:ext uri="{FF2B5EF4-FFF2-40B4-BE49-F238E27FC236}">
                <a16:creationId xmlns:a16="http://schemas.microsoft.com/office/drawing/2014/main" id="{373CB864-C4C1-D4FB-BE2D-077CD67C7943}"/>
              </a:ext>
            </a:extLst>
          </p:cNvPr>
          <p:cNvSpPr/>
          <p:nvPr/>
        </p:nvSpPr>
        <p:spPr bwMode="auto">
          <a:xfrm>
            <a:off x="8351404" y="2116238"/>
            <a:ext cx="1729297" cy="23036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箭头: 右 12">
            <a:extLst>
              <a:ext uri="{FF2B5EF4-FFF2-40B4-BE49-F238E27FC236}">
                <a16:creationId xmlns:a16="http://schemas.microsoft.com/office/drawing/2014/main" id="{20CC97E5-8129-66D8-69B1-9E4E4AC1A557}"/>
              </a:ext>
            </a:extLst>
          </p:cNvPr>
          <p:cNvSpPr/>
          <p:nvPr/>
        </p:nvSpPr>
        <p:spPr>
          <a:xfrm>
            <a:off x="5709424" y="1932878"/>
            <a:ext cx="706244" cy="23036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300D6E45-A8DE-B05A-BC48-7465BBFF068B}"/>
              </a:ext>
            </a:extLst>
          </p:cNvPr>
          <p:cNvPicPr>
            <a:picLocks noChangeAspect="1"/>
          </p:cNvPicPr>
          <p:nvPr/>
        </p:nvPicPr>
        <p:blipFill>
          <a:blip r:embed="rId4"/>
          <a:stretch>
            <a:fillRect/>
          </a:stretch>
        </p:blipFill>
        <p:spPr>
          <a:xfrm>
            <a:off x="731838" y="2511405"/>
            <a:ext cx="4545479" cy="3694771"/>
          </a:xfrm>
          <a:prstGeom prst="rect">
            <a:avLst/>
          </a:prstGeom>
        </p:spPr>
      </p:pic>
      <p:sp>
        <p:nvSpPr>
          <p:cNvPr id="17" name="圆角矩形 13">
            <a:extLst>
              <a:ext uri="{FF2B5EF4-FFF2-40B4-BE49-F238E27FC236}">
                <a16:creationId xmlns:a16="http://schemas.microsoft.com/office/drawing/2014/main" id="{357826F4-6475-C404-9C4D-F92A90099816}"/>
              </a:ext>
            </a:extLst>
          </p:cNvPr>
          <p:cNvSpPr/>
          <p:nvPr/>
        </p:nvSpPr>
        <p:spPr bwMode="auto">
          <a:xfrm>
            <a:off x="2411522" y="5570095"/>
            <a:ext cx="1528576" cy="5482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箭头: 右 17">
            <a:extLst>
              <a:ext uri="{FF2B5EF4-FFF2-40B4-BE49-F238E27FC236}">
                <a16:creationId xmlns:a16="http://schemas.microsoft.com/office/drawing/2014/main" id="{B28447D8-2DDA-98D9-1F43-14DBEEDB2848}"/>
              </a:ext>
            </a:extLst>
          </p:cNvPr>
          <p:cNvSpPr/>
          <p:nvPr/>
        </p:nvSpPr>
        <p:spPr>
          <a:xfrm rot="10800000">
            <a:off x="5494606" y="2776653"/>
            <a:ext cx="921062" cy="230366"/>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0F1EC497-63D6-FE40-4C90-E4CE5133319F}"/>
              </a:ext>
            </a:extLst>
          </p:cNvPr>
          <p:cNvPicPr>
            <a:picLocks noChangeAspect="1"/>
          </p:cNvPicPr>
          <p:nvPr/>
        </p:nvPicPr>
        <p:blipFill>
          <a:blip r:embed="rId5"/>
          <a:stretch>
            <a:fillRect/>
          </a:stretch>
        </p:blipFill>
        <p:spPr>
          <a:xfrm>
            <a:off x="6620860" y="3342601"/>
            <a:ext cx="2657280" cy="2863575"/>
          </a:xfrm>
          <a:prstGeom prst="rect">
            <a:avLst/>
          </a:prstGeom>
        </p:spPr>
      </p:pic>
      <p:sp>
        <p:nvSpPr>
          <p:cNvPr id="21" name="箭头: 右 20">
            <a:extLst>
              <a:ext uri="{FF2B5EF4-FFF2-40B4-BE49-F238E27FC236}">
                <a16:creationId xmlns:a16="http://schemas.microsoft.com/office/drawing/2014/main" id="{3D4B5C79-20F0-A9CF-7B85-FB26FC12A074}"/>
              </a:ext>
            </a:extLst>
          </p:cNvPr>
          <p:cNvSpPr/>
          <p:nvPr/>
        </p:nvSpPr>
        <p:spPr>
          <a:xfrm>
            <a:off x="5488557" y="4839628"/>
            <a:ext cx="921062" cy="230366"/>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3">
            <a:extLst>
              <a:ext uri="{FF2B5EF4-FFF2-40B4-BE49-F238E27FC236}">
                <a16:creationId xmlns:a16="http://schemas.microsoft.com/office/drawing/2014/main" id="{F2A146FF-62EA-612D-767D-8F49B879AF2E}"/>
              </a:ext>
            </a:extLst>
          </p:cNvPr>
          <p:cNvSpPr/>
          <p:nvPr/>
        </p:nvSpPr>
        <p:spPr bwMode="auto">
          <a:xfrm>
            <a:off x="6620860" y="3707842"/>
            <a:ext cx="2218340" cy="22482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Tree>
    <p:extLst>
      <p:ext uri="{BB962C8B-B14F-4D97-AF65-F5344CB8AC3E}">
        <p14:creationId xmlns:p14="http://schemas.microsoft.com/office/powerpoint/2010/main" val="2978255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6228A4A-9BBA-6756-C11F-8259FDEB3EF4}"/>
              </a:ext>
            </a:extLst>
          </p:cNvPr>
          <p:cNvSpPr txBox="1">
            <a:spLocks/>
          </p:cNvSpPr>
          <p:nvPr/>
        </p:nvSpPr>
        <p:spPr bwMode="auto">
          <a:xfrm>
            <a:off x="731838" y="447468"/>
            <a:ext cx="10728325" cy="2981532"/>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指令实现：使用</a:t>
            </a:r>
            <a:r>
              <a:rPr lang="en-US" altLang="zh-CN" b="1" dirty="0">
                <a:latin typeface="Fira Code Light" panose="020B0809050000020004" pitchFamily="49" charset="0"/>
                <a:ea typeface="等线" panose="02010600030101010101" pitchFamily="2" charset="-122"/>
              </a:rPr>
              <a:t>Z</a:t>
            </a:r>
            <a:r>
              <a:rPr lang="zh-CN" altLang="en-US" b="1" dirty="0">
                <a:latin typeface="Fira Code Light" panose="020B0809050000020004" pitchFamily="49" charset="0"/>
                <a:ea typeface="等线" panose="02010600030101010101" pitchFamily="2" charset="-122"/>
              </a:rPr>
              <a:t>替换</a:t>
            </a:r>
            <a:r>
              <a:rPr lang="en-US" altLang="zh-CN" b="1" dirty="0">
                <a:latin typeface="Fira Code Light" panose="020B0809050000020004" pitchFamily="49" charset="0"/>
                <a:ea typeface="等线" panose="02010600030101010101" pitchFamily="2" charset="-122"/>
              </a:rPr>
              <a:t>TR</a:t>
            </a:r>
            <a:r>
              <a:rPr lang="zh-CN" altLang="en-US" b="1" dirty="0">
                <a:latin typeface="Fira Code Light" panose="020B0809050000020004" pitchFamily="49" charset="0"/>
                <a:ea typeface="等线" panose="02010600030101010101" pitchFamily="2" charset="-122"/>
              </a:rPr>
              <a:t>，将所有指令统一为一个字符</a:t>
            </a:r>
          </a:p>
        </p:txBody>
      </p:sp>
      <p:pic>
        <p:nvPicPr>
          <p:cNvPr id="9" name="图片 8">
            <a:extLst>
              <a:ext uri="{FF2B5EF4-FFF2-40B4-BE49-F238E27FC236}">
                <a16:creationId xmlns:a16="http://schemas.microsoft.com/office/drawing/2014/main" id="{04242981-EFEE-B0E4-D667-D21B23151648}"/>
              </a:ext>
            </a:extLst>
          </p:cNvPr>
          <p:cNvPicPr>
            <a:picLocks noChangeAspect="1"/>
          </p:cNvPicPr>
          <p:nvPr/>
        </p:nvPicPr>
        <p:blipFill>
          <a:blip r:embed="rId3"/>
          <a:stretch>
            <a:fillRect/>
          </a:stretch>
        </p:blipFill>
        <p:spPr>
          <a:xfrm>
            <a:off x="86049" y="1405205"/>
            <a:ext cx="8766556" cy="4782773"/>
          </a:xfrm>
          <a:prstGeom prst="rect">
            <a:avLst/>
          </a:prstGeom>
        </p:spPr>
      </p:pic>
      <p:sp>
        <p:nvSpPr>
          <p:cNvPr id="10" name="文本框 9">
            <a:extLst>
              <a:ext uri="{FF2B5EF4-FFF2-40B4-BE49-F238E27FC236}">
                <a16:creationId xmlns:a16="http://schemas.microsoft.com/office/drawing/2014/main" id="{69F88918-6EF2-0BA9-9F60-5705D70D7EA1}"/>
              </a:ext>
            </a:extLst>
          </p:cNvPr>
          <p:cNvSpPr txBox="1"/>
          <p:nvPr/>
        </p:nvSpPr>
        <p:spPr>
          <a:xfrm>
            <a:off x="642628" y="1035873"/>
            <a:ext cx="9438074"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修改</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CmdFactory.cpp</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12" name="圆角矩形 13">
            <a:extLst>
              <a:ext uri="{FF2B5EF4-FFF2-40B4-BE49-F238E27FC236}">
                <a16:creationId xmlns:a16="http://schemas.microsoft.com/office/drawing/2014/main" id="{57A69056-79E3-C32E-488A-EEB39ED5ADC4}"/>
              </a:ext>
            </a:extLst>
          </p:cNvPr>
          <p:cNvSpPr/>
          <p:nvPr/>
        </p:nvSpPr>
        <p:spPr bwMode="auto">
          <a:xfrm>
            <a:off x="2034297" y="1905680"/>
            <a:ext cx="2389422" cy="20820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圆角矩形 13">
            <a:extLst>
              <a:ext uri="{FF2B5EF4-FFF2-40B4-BE49-F238E27FC236}">
                <a16:creationId xmlns:a16="http://schemas.microsoft.com/office/drawing/2014/main" id="{1D47193F-7C8D-D31E-A6FB-51CB07B41863}"/>
              </a:ext>
            </a:extLst>
          </p:cNvPr>
          <p:cNvSpPr/>
          <p:nvPr/>
        </p:nvSpPr>
        <p:spPr bwMode="auto">
          <a:xfrm>
            <a:off x="441775" y="3929475"/>
            <a:ext cx="2412034" cy="20076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4" name="圆角矩形 13">
            <a:extLst>
              <a:ext uri="{FF2B5EF4-FFF2-40B4-BE49-F238E27FC236}">
                <a16:creationId xmlns:a16="http://schemas.microsoft.com/office/drawing/2014/main" id="{FB877C4D-F6CC-3964-A559-827F7C5B60BD}"/>
              </a:ext>
            </a:extLst>
          </p:cNvPr>
          <p:cNvSpPr/>
          <p:nvPr/>
        </p:nvSpPr>
        <p:spPr bwMode="auto">
          <a:xfrm>
            <a:off x="268779" y="4800553"/>
            <a:ext cx="5541809" cy="125460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文本框 14">
            <a:extLst>
              <a:ext uri="{FF2B5EF4-FFF2-40B4-BE49-F238E27FC236}">
                <a16:creationId xmlns:a16="http://schemas.microsoft.com/office/drawing/2014/main" id="{4CA4FD86-2F1E-201A-596E-131502BE184D}"/>
              </a:ext>
            </a:extLst>
          </p:cNvPr>
          <p:cNvSpPr txBox="1"/>
          <p:nvPr/>
        </p:nvSpPr>
        <p:spPr>
          <a:xfrm>
            <a:off x="6400800" y="980409"/>
            <a:ext cx="5615942" cy="1200329"/>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编译运行验证后（一共），代码及时入库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"test: Pass TR command test cases, TR command easy implement"</a:t>
            </a:r>
          </a:p>
        </p:txBody>
      </p:sp>
    </p:spTree>
    <p:extLst>
      <p:ext uri="{BB962C8B-B14F-4D97-AF65-F5344CB8AC3E}">
        <p14:creationId xmlns:p14="http://schemas.microsoft.com/office/powerpoint/2010/main" val="107248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0C018D-BDD5-42E7-B5C3-348A15370BD9}"/>
              </a:ext>
            </a:extLst>
          </p:cNvPr>
          <p:cNvSpPr>
            <a:spLocks noGrp="1"/>
          </p:cNvSpPr>
          <p:nvPr>
            <p:ph sz="quarter" idx="10"/>
          </p:nvPr>
        </p:nvSpPr>
        <p:spPr>
          <a:xfrm>
            <a:off x="290588" y="154840"/>
            <a:ext cx="10153650" cy="527527"/>
          </a:xfrm>
        </p:spPr>
        <p:txBody>
          <a:bodyPr/>
          <a:lstStyle/>
          <a:p>
            <a:r>
              <a:rPr lang="zh-CN" altLang="en-US" sz="2000" b="1" dirty="0">
                <a:latin typeface="Fira Code Light" panose="020B0809050000020004" pitchFamily="49" charset="0"/>
                <a:ea typeface="等线" panose="02010600030101010101" pitchFamily="2" charset="-122"/>
              </a:rPr>
              <a:t>总结一下基于原子</a:t>
            </a:r>
            <a:r>
              <a:rPr lang="en-US" altLang="zh-CN" sz="2000" b="1" dirty="0">
                <a:latin typeface="Fira Code Light" panose="020B0809050000020004" pitchFamily="49" charset="0"/>
                <a:ea typeface="等线" panose="02010600030101010101" pitchFamily="2" charset="-122"/>
              </a:rPr>
              <a:t>Action</a:t>
            </a:r>
            <a:r>
              <a:rPr lang="zh-CN" altLang="en-US" sz="2000" b="1" dirty="0">
                <a:latin typeface="Fira Code Light" panose="020B0809050000020004" pitchFamily="49" charset="0"/>
                <a:ea typeface="等线" panose="02010600030101010101" pitchFamily="2" charset="-122"/>
              </a:rPr>
              <a:t>实现各种指令的方式</a:t>
            </a:r>
          </a:p>
        </p:txBody>
      </p:sp>
      <p:sp>
        <p:nvSpPr>
          <p:cNvPr id="3" name="文本框 2">
            <a:extLst>
              <a:ext uri="{FF2B5EF4-FFF2-40B4-BE49-F238E27FC236}">
                <a16:creationId xmlns:a16="http://schemas.microsoft.com/office/drawing/2014/main" id="{19D33890-E5EB-E680-7F7D-B641D720C99C}"/>
              </a:ext>
            </a:extLst>
          </p:cNvPr>
          <p:cNvSpPr txBox="1"/>
          <p:nvPr/>
        </p:nvSpPr>
        <p:spPr>
          <a:xfrm>
            <a:off x="599507" y="832232"/>
            <a:ext cx="7172894" cy="1323439"/>
          </a:xfrm>
          <a:prstGeom prst="rect">
            <a:avLst/>
          </a:prstGeom>
          <a:solidFill>
            <a:schemeClr val="accent2">
              <a:lumMod val="40000"/>
              <a:lumOff val="60000"/>
            </a:schemeClr>
          </a:solidFill>
        </p:spPr>
        <p:txBody>
          <a:bodyPr wrap="square" rtlCol="0">
            <a:spAutoFit/>
          </a:bodyPr>
          <a:lstStyle/>
          <a:p>
            <a:r>
              <a:rPr lang="en-US" altLang="zh-CN" sz="1600" dirty="0">
                <a:latin typeface="Fira Code Light" panose="020B0809050000020004" pitchFamily="49" charset="0"/>
                <a:ea typeface="等线" panose="02010600030101010101" pitchFamily="2" charset="-122"/>
              </a:rPr>
              <a:t>ExecutorImpl::Execute</a:t>
            </a:r>
          </a:p>
          <a:p>
            <a:r>
              <a:rPr lang="en-US" altLang="zh-CN" sz="1600" dirty="0">
                <a:latin typeface="Fira Code Light" panose="020B0809050000020004" pitchFamily="49" charset="0"/>
                <a:ea typeface="等线" panose="02010600030101010101" pitchFamily="2" charset="-122"/>
              </a:rPr>
              <a:t>	//cmder</a:t>
            </a:r>
            <a:r>
              <a:rPr lang="zh-CN" altLang="en-US" sz="1600" dirty="0">
                <a:latin typeface="Fira Code Light" panose="020B0809050000020004" pitchFamily="49" charset="0"/>
                <a:ea typeface="等线" panose="02010600030101010101" pitchFamily="2" charset="-122"/>
              </a:rPr>
              <a:t>是在</a:t>
            </a:r>
            <a:r>
              <a:rPr lang="en-US" altLang="zh-CN" sz="1600" dirty="0">
                <a:latin typeface="Fira Code Light" panose="020B0809050000020004" pitchFamily="49" charset="0"/>
                <a:ea typeface="等线" panose="02010600030101010101" pitchFamily="2" charset="-122"/>
              </a:rPr>
              <a:t>ActionGroup</a:t>
            </a:r>
            <a:r>
              <a:rPr lang="zh-CN" altLang="en-US" sz="1600" dirty="0">
                <a:latin typeface="Fira Code Light" panose="020B0809050000020004" pitchFamily="49" charset="0"/>
                <a:ea typeface="等线" panose="02010600030101010101" pitchFamily="2" charset="-122"/>
              </a:rPr>
              <a:t>里面定义的</a:t>
            </a:r>
            <a:r>
              <a:rPr lang="en-US" altLang="zh-CN" sz="1600" dirty="0">
                <a:latin typeface="Fira Code Light" panose="020B0809050000020004" pitchFamily="49" charset="0"/>
                <a:ea typeface="等线" panose="02010600030101010101" pitchFamily="2" charset="-122"/>
              </a:rPr>
              <a:t>ForwardAction</a:t>
            </a:r>
            <a:r>
              <a:rPr lang="zh-CN" altLang="en-US" sz="1600" dirty="0">
                <a:latin typeface="Fira Code Light" panose="020B0809050000020004" pitchFamily="49" charset="0"/>
                <a:ea typeface="等线" panose="02010600030101010101" pitchFamily="2" charset="-122"/>
              </a:rPr>
              <a:t>、</a:t>
            </a:r>
            <a:r>
              <a:rPr lang="en-US" altLang="zh-CN" sz="1600" dirty="0">
                <a:latin typeface="Fira Code Light" panose="020B0809050000020004" pitchFamily="49" charset="0"/>
                <a:ea typeface="等线" panose="02010600030101010101" pitchFamily="2" charset="-122"/>
              </a:rPr>
              <a:t>...</a:t>
            </a:r>
          </a:p>
          <a:p>
            <a:r>
              <a:rPr lang="en-US" altLang="zh-CN" sz="1600" dirty="0">
                <a:latin typeface="Fira Code Light" panose="020B0809050000020004" pitchFamily="49" charset="0"/>
                <a:ea typeface="等线" panose="02010600030101010101" pitchFamily="2" charset="-122"/>
              </a:rPr>
              <a:t>	//cmder(poseHandler)</a:t>
            </a:r>
            <a:r>
              <a:rPr lang="zh-CN" altLang="en-US" sz="1600" dirty="0">
                <a:latin typeface="Fira Code Light" panose="020B0809050000020004" pitchFamily="49" charset="0"/>
                <a:ea typeface="等线" panose="02010600030101010101" pitchFamily="2" charset="-122"/>
              </a:rPr>
              <a:t>返回</a:t>
            </a:r>
            <a:r>
              <a:rPr lang="en-US" altLang="zh-CN" sz="1600" dirty="0">
                <a:solidFill>
                  <a:srgbClr val="FF0000"/>
                </a:solidFill>
                <a:latin typeface="Fira Code Light" panose="020B0809050000020004" pitchFamily="49" charset="0"/>
                <a:ea typeface="等线" panose="02010600030101010101" pitchFamily="2" charset="-122"/>
              </a:rPr>
              <a:t>ActionGroup</a:t>
            </a:r>
          </a:p>
          <a:p>
            <a:r>
              <a:rPr lang="en-US" altLang="zh-CN" sz="1600" dirty="0">
                <a:latin typeface="Fira Code Light" panose="020B0809050000020004" pitchFamily="49" charset="0"/>
                <a:ea typeface="等线" panose="02010600030101010101" pitchFamily="2" charset="-122"/>
              </a:rPr>
              <a:t>	//</a:t>
            </a:r>
            <a:r>
              <a:rPr lang="zh-CN" altLang="en-US" sz="1600" dirty="0">
                <a:latin typeface="Fira Code Light" panose="020B0809050000020004" pitchFamily="49" charset="0"/>
                <a:ea typeface="等线" panose="02010600030101010101" pitchFamily="2" charset="-122"/>
              </a:rPr>
              <a:t>接着调用</a:t>
            </a:r>
            <a:r>
              <a:rPr lang="en-US" altLang="zh-CN" sz="1600" dirty="0">
                <a:solidFill>
                  <a:srgbClr val="FF0000"/>
                </a:solidFill>
                <a:latin typeface="Fira Code Light" panose="020B0809050000020004" pitchFamily="49" charset="0"/>
                <a:ea typeface="等线" panose="02010600030101010101" pitchFamily="2" charset="-122"/>
              </a:rPr>
              <a:t>ActionGroup</a:t>
            </a:r>
            <a:r>
              <a:rPr lang="zh-CN" altLang="en-US" sz="1600" dirty="0">
                <a:solidFill>
                  <a:srgbClr val="FF0000"/>
                </a:solidFill>
                <a:latin typeface="Fira Code Light" panose="020B0809050000020004" pitchFamily="49" charset="0"/>
                <a:ea typeface="等线" panose="02010600030101010101" pitchFamily="2" charset="-122"/>
              </a:rPr>
              <a:t>的</a:t>
            </a:r>
            <a:r>
              <a:rPr lang="en-US" altLang="zh-CN" sz="1600" dirty="0">
                <a:solidFill>
                  <a:srgbClr val="FF0000"/>
                </a:solidFill>
                <a:latin typeface="Fira Code Light" panose="020B0809050000020004" pitchFamily="49" charset="0"/>
                <a:ea typeface="等线" panose="02010600030101010101" pitchFamily="2" charset="-122"/>
              </a:rPr>
              <a:t>DoOperate</a:t>
            </a:r>
          </a:p>
          <a:p>
            <a:r>
              <a:rPr lang="en-US" altLang="zh-CN" sz="1600" dirty="0">
                <a:latin typeface="Fira Code Light" panose="020B0809050000020004" pitchFamily="49" charset="0"/>
                <a:ea typeface="等线" panose="02010600030101010101" pitchFamily="2" charset="-122"/>
              </a:rPr>
              <a:t>	</a:t>
            </a:r>
            <a:r>
              <a:rPr lang="en-US" altLang="zh-CN" sz="1600" dirty="0">
                <a:solidFill>
                  <a:srgbClr val="FF0000"/>
                </a:solidFill>
                <a:latin typeface="Fira Code Light" panose="020B0809050000020004" pitchFamily="49" charset="0"/>
                <a:ea typeface="等线" panose="02010600030101010101" pitchFamily="2" charset="-122"/>
              </a:rPr>
              <a:t>cmder(poseHandler).DoOperate(poseHandler); </a:t>
            </a:r>
          </a:p>
        </p:txBody>
      </p:sp>
      <p:sp>
        <p:nvSpPr>
          <p:cNvPr id="4" name="文本框 3">
            <a:extLst>
              <a:ext uri="{FF2B5EF4-FFF2-40B4-BE49-F238E27FC236}">
                <a16:creationId xmlns:a16="http://schemas.microsoft.com/office/drawing/2014/main" id="{85355D4E-0D1E-E530-9791-F49EB9E956D2}"/>
              </a:ext>
            </a:extLst>
          </p:cNvPr>
          <p:cNvSpPr txBox="1"/>
          <p:nvPr/>
        </p:nvSpPr>
        <p:spPr>
          <a:xfrm>
            <a:off x="599507" y="2627951"/>
            <a:ext cx="9976074" cy="1323439"/>
          </a:xfrm>
          <a:prstGeom prst="rect">
            <a:avLst/>
          </a:prstGeom>
          <a:solidFill>
            <a:schemeClr val="accent2">
              <a:lumMod val="40000"/>
              <a:lumOff val="60000"/>
            </a:schemeClr>
          </a:solidFill>
        </p:spPr>
        <p:txBody>
          <a:bodyPr wrap="square" rtlCol="0">
            <a:spAutoFit/>
          </a:bodyPr>
          <a:lstStyle/>
          <a:p>
            <a:r>
              <a:rPr lang="en-US" altLang="zh-CN" sz="1600" dirty="0">
                <a:latin typeface="Fira Code Light" panose="020B0809050000020004" pitchFamily="49" charset="0"/>
                <a:ea typeface="等线" panose="02010600030101010101" pitchFamily="2" charset="-122"/>
              </a:rPr>
              <a:t>ActionGroup::DoOperate</a:t>
            </a:r>
          </a:p>
          <a:p>
            <a:r>
              <a:rPr lang="en-US" altLang="zh-CN" sz="1600" dirty="0">
                <a:latin typeface="Fira Code Light" panose="020B0809050000020004" pitchFamily="49" charset="0"/>
                <a:ea typeface="等线" panose="02010600030101010101" pitchFamily="2" charset="-122"/>
              </a:rPr>
              <a:t>	std::for_each(actions.begin(), actions.end(), </a:t>
            </a:r>
          </a:p>
          <a:p>
            <a:r>
              <a:rPr lang="en-US" altLang="zh-CN" sz="1600" dirty="0">
                <a:latin typeface="Fira Code Light" panose="020B0809050000020004" pitchFamily="49" charset="0"/>
                <a:ea typeface="等线" panose="02010600030101010101" pitchFamily="2" charset="-122"/>
              </a:rPr>
              <a:t>		[&amp;poseHandler](const ActionType actionType) mutable noexcept {</a:t>
            </a:r>
          </a:p>
          <a:p>
            <a:r>
              <a:rPr lang="en-US" altLang="zh-CN" sz="1600" dirty="0">
                <a:latin typeface="Fira Code Light" panose="020B0809050000020004" pitchFamily="49" charset="0"/>
                <a:ea typeface="等线" panose="02010600030101010101" pitchFamily="2" charset="-122"/>
              </a:rPr>
              <a:t>            </a:t>
            </a:r>
            <a:r>
              <a:rPr lang="en-US" altLang="zh-CN" sz="1600" dirty="0">
                <a:solidFill>
                  <a:srgbClr val="FF0000"/>
                </a:solidFill>
                <a:latin typeface="Fira Code Light" panose="020B0809050000020004" pitchFamily="49" charset="0"/>
                <a:ea typeface="等线" panose="02010600030101010101" pitchFamily="2" charset="-122"/>
              </a:rPr>
              <a:t>actionVec[static_cast&lt;uint16_t&gt;(actionType)](poseHandler);</a:t>
            </a:r>
          </a:p>
          <a:p>
            <a:r>
              <a:rPr lang="en-US" altLang="zh-CN" sz="1600" dirty="0">
                <a:latin typeface="Fira Code Light" panose="020B0809050000020004" pitchFamily="49" charset="0"/>
                <a:ea typeface="等线" panose="02010600030101010101" pitchFamily="2" charset="-122"/>
              </a:rPr>
              <a:t>        });</a:t>
            </a:r>
          </a:p>
        </p:txBody>
      </p:sp>
      <p:sp>
        <p:nvSpPr>
          <p:cNvPr id="5" name="对话气泡: 矩形 4">
            <a:extLst>
              <a:ext uri="{FF2B5EF4-FFF2-40B4-BE49-F238E27FC236}">
                <a16:creationId xmlns:a16="http://schemas.microsoft.com/office/drawing/2014/main" id="{63073970-E726-7986-B022-DE55F74D6A01}"/>
              </a:ext>
            </a:extLst>
          </p:cNvPr>
          <p:cNvSpPr/>
          <p:nvPr/>
        </p:nvSpPr>
        <p:spPr>
          <a:xfrm>
            <a:off x="8318746" y="480455"/>
            <a:ext cx="3873254" cy="1675216"/>
          </a:xfrm>
          <a:prstGeom prst="wedgeRectCallout">
            <a:avLst>
              <a:gd name="adj1" fmla="val -38877"/>
              <a:gd name="adj2" fmla="val 112612"/>
            </a:avLst>
          </a:prstGeom>
          <a:solidFill>
            <a:schemeClr val="accent4">
              <a:lumMod val="20000"/>
              <a:lumOff val="80000"/>
              <a:alpha val="2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通过将枚举值</a:t>
            </a:r>
            <a:r>
              <a:rPr lang="en-US" altLang="zh-CN" sz="1600" dirty="0">
                <a:solidFill>
                  <a:schemeClr val="tx1"/>
                </a:solidFill>
                <a:latin typeface="Fira Code Light" panose="020B0809050000020004" pitchFamily="49" charset="0"/>
                <a:ea typeface="等线" panose="02010600030101010101" pitchFamily="2" charset="-122"/>
              </a:rPr>
              <a:t>actionType</a:t>
            </a:r>
            <a:r>
              <a:rPr lang="zh-CN" altLang="en-US" sz="1600" dirty="0">
                <a:solidFill>
                  <a:schemeClr val="tx1"/>
                </a:solidFill>
                <a:latin typeface="Fira Code Light" panose="020B0809050000020004" pitchFamily="49" charset="0"/>
                <a:ea typeface="等线" panose="02010600030101010101" pitchFamily="2" charset="-122"/>
              </a:rPr>
              <a:t>转换成对应的整数，以整数为下标在</a:t>
            </a:r>
            <a:r>
              <a:rPr lang="en-US" altLang="zh-CN" sz="1600" dirty="0">
                <a:solidFill>
                  <a:schemeClr val="tx1"/>
                </a:solidFill>
                <a:latin typeface="Fira Code Light" panose="020B0809050000020004" pitchFamily="49" charset="0"/>
                <a:ea typeface="等线" panose="02010600030101010101" pitchFamily="2" charset="-122"/>
              </a:rPr>
              <a:t>actionVec</a:t>
            </a:r>
            <a:r>
              <a:rPr lang="zh-CN" altLang="en-US" sz="1600" dirty="0">
                <a:solidFill>
                  <a:schemeClr val="tx1"/>
                </a:solidFill>
                <a:latin typeface="Fira Code Light" panose="020B0809050000020004" pitchFamily="49" charset="0"/>
                <a:ea typeface="等线" panose="02010600030101010101" pitchFamily="2" charset="-122"/>
              </a:rPr>
              <a:t>里找到执行原子动作的</a:t>
            </a:r>
            <a:r>
              <a:rPr lang="en-US" altLang="zh-CN" sz="1600" dirty="0">
                <a:solidFill>
                  <a:schemeClr val="tx1"/>
                </a:solidFill>
                <a:latin typeface="Fira Code Light" panose="020B0809050000020004" pitchFamily="49" charset="0"/>
                <a:ea typeface="等线" panose="02010600030101010101" pitchFamily="2" charset="-122"/>
              </a:rPr>
              <a:t>Action</a:t>
            </a:r>
            <a:r>
              <a:rPr lang="zh-CN" altLang="en-US" sz="1600" dirty="0">
                <a:solidFill>
                  <a:schemeClr val="tx1"/>
                </a:solidFill>
                <a:latin typeface="Fira Code Light" panose="020B0809050000020004" pitchFamily="49" charset="0"/>
                <a:ea typeface="等线" panose="02010600030101010101" pitchFamily="2" charset="-122"/>
              </a:rPr>
              <a:t>对象，执行</a:t>
            </a:r>
            <a:r>
              <a:rPr lang="en-US" altLang="zh-CN" sz="1600" dirty="0">
                <a:solidFill>
                  <a:schemeClr val="tx1"/>
                </a:solidFill>
                <a:latin typeface="Fira Code Light" panose="020B0809050000020004" pitchFamily="49" charset="0"/>
                <a:ea typeface="等线" panose="02010600030101010101" pitchFamily="2" charset="-122"/>
              </a:rPr>
              <a:t>operator</a:t>
            </a:r>
            <a:r>
              <a:rPr lang="zh-CN" altLang="en-US" sz="1600" dirty="0">
                <a:solidFill>
                  <a:schemeClr val="tx1"/>
                </a:solidFill>
                <a:latin typeface="Fira Code Light" panose="020B0809050000020004" pitchFamily="49" charset="0"/>
                <a:ea typeface="等线" panose="02010600030101010101" pitchFamily="2" charset="-122"/>
              </a:rPr>
              <a:t>（）重载函数</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6" name="文本框 5">
            <a:extLst>
              <a:ext uri="{FF2B5EF4-FFF2-40B4-BE49-F238E27FC236}">
                <a16:creationId xmlns:a16="http://schemas.microsoft.com/office/drawing/2014/main" id="{5BA026B9-1885-2F5F-6415-12D8B60C748E}"/>
              </a:ext>
            </a:extLst>
          </p:cNvPr>
          <p:cNvSpPr txBox="1"/>
          <p:nvPr/>
        </p:nvSpPr>
        <p:spPr>
          <a:xfrm>
            <a:off x="599507" y="4423670"/>
            <a:ext cx="7465336" cy="1323439"/>
          </a:xfrm>
          <a:prstGeom prst="rect">
            <a:avLst/>
          </a:prstGeom>
          <a:solidFill>
            <a:schemeClr val="accent2">
              <a:lumMod val="40000"/>
              <a:lumOff val="60000"/>
            </a:schemeClr>
          </a:solidFill>
        </p:spPr>
        <p:txBody>
          <a:bodyPr wrap="square" rtlCol="0">
            <a:spAutoFit/>
          </a:bodyPr>
          <a:lstStyle/>
          <a:p>
            <a:r>
              <a:rPr lang="zh-CN" altLang="en-US" sz="1600" dirty="0">
                <a:latin typeface="Fira Code Light" panose="020B0809050000020004" pitchFamily="49" charset="0"/>
                <a:ea typeface="等线" panose="02010600030101010101" pitchFamily="2" charset="-122"/>
              </a:rPr>
              <a:t>具体的执行原子动作的</a:t>
            </a:r>
            <a:r>
              <a:rPr lang="en-US" altLang="zh-CN" sz="1600" dirty="0">
                <a:latin typeface="Fira Code Light" panose="020B0809050000020004" pitchFamily="49" charset="0"/>
                <a:ea typeface="等线" panose="02010600030101010101" pitchFamily="2" charset="-122"/>
              </a:rPr>
              <a:t>Action</a:t>
            </a:r>
            <a:r>
              <a:rPr lang="zh-CN" altLang="en-US" sz="1600" dirty="0">
                <a:latin typeface="Fira Code Light" panose="020B0809050000020004" pitchFamily="49" charset="0"/>
                <a:ea typeface="等线" panose="02010600030101010101" pitchFamily="2" charset="-122"/>
              </a:rPr>
              <a:t>，如</a:t>
            </a:r>
            <a:r>
              <a:rPr lang="en-US" altLang="zh-CN" sz="1600" dirty="0">
                <a:latin typeface="Fira Code Light" panose="020B0809050000020004" pitchFamily="49" charset="0"/>
                <a:ea typeface="等线" panose="02010600030101010101" pitchFamily="2" charset="-122"/>
              </a:rPr>
              <a:t>ForwardAction</a:t>
            </a:r>
          </a:p>
          <a:p>
            <a:r>
              <a:rPr lang="en-US" altLang="zh-CN" sz="1600" dirty="0">
                <a:solidFill>
                  <a:srgbClr val="FF0000"/>
                </a:solidFill>
                <a:latin typeface="Fira Code Light" panose="020B0809050000020004" pitchFamily="49" charset="0"/>
                <a:ea typeface="等线" panose="02010600030101010101" pitchFamily="2" charset="-122"/>
              </a:rPr>
              <a:t>void operator()(PoseHandler&amp; poseHandler) </a:t>
            </a:r>
            <a:r>
              <a:rPr lang="en-US" altLang="zh-CN" sz="1600" dirty="0">
                <a:latin typeface="Fira Code Light" panose="020B0809050000020004" pitchFamily="49" charset="0"/>
                <a:ea typeface="等线" panose="02010600030101010101" pitchFamily="2" charset="-122"/>
              </a:rPr>
              <a:t>const noexcept</a:t>
            </a:r>
          </a:p>
          <a:p>
            <a:r>
              <a:rPr lang="en-US" altLang="zh-CN" sz="1600" dirty="0">
                <a:latin typeface="Fira Code Light" panose="020B0809050000020004" pitchFamily="49" charset="0"/>
                <a:ea typeface="等线" panose="02010600030101010101" pitchFamily="2" charset="-122"/>
              </a:rPr>
              <a:t>{</a:t>
            </a:r>
          </a:p>
          <a:p>
            <a:r>
              <a:rPr lang="en-US" altLang="zh-CN" sz="1600" dirty="0">
                <a:latin typeface="Fira Code Light" panose="020B0809050000020004" pitchFamily="49" charset="0"/>
                <a:ea typeface="等线" panose="02010600030101010101" pitchFamily="2" charset="-122"/>
              </a:rPr>
              <a:t>   </a:t>
            </a:r>
            <a:r>
              <a:rPr lang="en-US" altLang="zh-CN" sz="1600" dirty="0">
                <a:solidFill>
                  <a:srgbClr val="FF0000"/>
                </a:solidFill>
                <a:latin typeface="Fira Code Light" panose="020B0809050000020004" pitchFamily="49" charset="0"/>
                <a:ea typeface="等线" panose="02010600030101010101" pitchFamily="2" charset="-122"/>
              </a:rPr>
              <a:t>poseHandler.Forward(); //</a:t>
            </a:r>
            <a:r>
              <a:rPr lang="zh-CN" altLang="en-US" sz="1600" dirty="0">
                <a:solidFill>
                  <a:srgbClr val="FF0000"/>
                </a:solidFill>
                <a:latin typeface="Fira Code Light" panose="020B0809050000020004" pitchFamily="49" charset="0"/>
                <a:ea typeface="等线" panose="02010600030101010101" pitchFamily="2" charset="-122"/>
              </a:rPr>
              <a:t>最终执行原子动作的还是</a:t>
            </a:r>
            <a:r>
              <a:rPr lang="en-US" altLang="zh-CN" sz="1600" dirty="0">
                <a:solidFill>
                  <a:srgbClr val="FF0000"/>
                </a:solidFill>
                <a:latin typeface="Fira Code Light" panose="020B0809050000020004" pitchFamily="49" charset="0"/>
                <a:ea typeface="等线" panose="02010600030101010101" pitchFamily="2" charset="-122"/>
              </a:rPr>
              <a:t>poseHandler</a:t>
            </a:r>
          </a:p>
          <a:p>
            <a:r>
              <a:rPr lang="en-US" altLang="zh-CN" sz="1600" dirty="0">
                <a:solidFill>
                  <a:srgbClr val="FF0000"/>
                </a:solidFill>
                <a:latin typeface="Fira Code Light" panose="020B0809050000020004" pitchFamily="49" charset="0"/>
                <a:ea typeface="等线" panose="02010600030101010101" pitchFamily="2" charset="-122"/>
              </a:rPr>
              <a:t>}</a:t>
            </a:r>
          </a:p>
        </p:txBody>
      </p:sp>
      <p:cxnSp>
        <p:nvCxnSpPr>
          <p:cNvPr id="8" name="直接箭头连接符 7">
            <a:extLst>
              <a:ext uri="{FF2B5EF4-FFF2-40B4-BE49-F238E27FC236}">
                <a16:creationId xmlns:a16="http://schemas.microsoft.com/office/drawing/2014/main" id="{A531CC30-AE94-707B-BCDD-59111530F237}"/>
              </a:ext>
            </a:extLst>
          </p:cNvPr>
          <p:cNvCxnSpPr>
            <a:stCxn id="3" idx="2"/>
          </p:cNvCxnSpPr>
          <p:nvPr/>
        </p:nvCxnSpPr>
        <p:spPr>
          <a:xfrm flipH="1">
            <a:off x="2903838" y="2155671"/>
            <a:ext cx="1282116" cy="47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C81E2A4-E905-69AE-F8A8-2C58D762B3B6}"/>
              </a:ext>
            </a:extLst>
          </p:cNvPr>
          <p:cNvCxnSpPr>
            <a:cxnSpLocks/>
            <a:endCxn id="6" idx="0"/>
          </p:cNvCxnSpPr>
          <p:nvPr/>
        </p:nvCxnSpPr>
        <p:spPr>
          <a:xfrm flipH="1">
            <a:off x="4332175" y="3645243"/>
            <a:ext cx="3205447" cy="7784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2261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40C018D-BDD5-42E7-B5C3-348A15370BD9}"/>
              </a:ext>
            </a:extLst>
          </p:cNvPr>
          <p:cNvSpPr>
            <a:spLocks noGrp="1"/>
          </p:cNvSpPr>
          <p:nvPr>
            <p:ph sz="quarter" idx="10"/>
          </p:nvPr>
        </p:nvSpPr>
        <p:spPr>
          <a:xfrm>
            <a:off x="1019175" y="1659618"/>
            <a:ext cx="10153650" cy="4082880"/>
          </a:xfrm>
        </p:spPr>
        <p:txBody>
          <a:bodyPr/>
          <a:lstStyle/>
          <a:p>
            <a:r>
              <a:rPr lang="zh-CN" altLang="en-US" sz="1600" dirty="0">
                <a:latin typeface="Fira Code Light" panose="020B0809050000020004" pitchFamily="49" charset="0"/>
                <a:ea typeface="等线" panose="02010600030101010101" pitchFamily="2" charset="-122"/>
              </a:rPr>
              <a:t>原子层抽象：</a:t>
            </a:r>
          </a:p>
          <a:p>
            <a:pPr lvl="1"/>
            <a:r>
              <a:rPr lang="zh-CN" altLang="en-US" sz="1600" dirty="0">
                <a:latin typeface="Fira Code Light" panose="020B0809050000020004" pitchFamily="49" charset="0"/>
                <a:ea typeface="等线" panose="02010600030101010101" pitchFamily="2" charset="-122"/>
              </a:rPr>
              <a:t>自顶向下设计：将复杂的掉头指令操作逐层分解为更小、更简单的原子指令。例如，掉头指令可以分解为前进、左转、后退等原子指令。</a:t>
            </a:r>
          </a:p>
          <a:p>
            <a:pPr lvl="1"/>
            <a:r>
              <a:rPr lang="zh-CN" altLang="en-US" sz="1600" dirty="0">
                <a:latin typeface="Fira Code Light" panose="020B0809050000020004" pitchFamily="49" charset="0"/>
                <a:ea typeface="等线" panose="02010600030101010101" pitchFamily="2" charset="-122"/>
              </a:rPr>
              <a:t>单一职责原则：每个原子指令只负责一个独立的功能，如前进指令只负责车辆前进，左转指令只负责车辆左转。这样确保了指令功能独立且可复用。</a:t>
            </a:r>
          </a:p>
          <a:p>
            <a:r>
              <a:rPr lang="zh-CN" altLang="en-US" sz="1600" dirty="0">
                <a:latin typeface="Fira Code Light" panose="020B0809050000020004" pitchFamily="49" charset="0"/>
                <a:ea typeface="等线" panose="02010600030101010101" pitchFamily="2" charset="-122"/>
              </a:rPr>
              <a:t>任务编排：</a:t>
            </a:r>
          </a:p>
          <a:p>
            <a:pPr lvl="1"/>
            <a:r>
              <a:rPr lang="zh-CN" altLang="en-US" sz="1600" dirty="0">
                <a:latin typeface="Fira Code Light" panose="020B0809050000020004" pitchFamily="49" charset="0"/>
                <a:ea typeface="等线" panose="02010600030101010101" pitchFamily="2" charset="-122"/>
              </a:rPr>
              <a:t>组合设计模式：</a:t>
            </a:r>
          </a:p>
          <a:p>
            <a:pPr lvl="2"/>
            <a:r>
              <a:rPr lang="zh-CN" altLang="en-US" sz="1600" dirty="0">
                <a:latin typeface="Fira Code Light" panose="020B0809050000020004" pitchFamily="49" charset="0"/>
                <a:ea typeface="等线" panose="02010600030101010101" pitchFamily="2" charset="-122"/>
              </a:rPr>
              <a:t>将复杂的指令处理转换为原子指令的编排。例如，掉头操作可以通过组合前进、左转、后退等原子指令来实现。</a:t>
            </a:r>
          </a:p>
          <a:p>
            <a:pPr lvl="2"/>
            <a:r>
              <a:rPr lang="zh-CN" altLang="en-US" sz="1600" dirty="0">
                <a:latin typeface="Fira Code Light" panose="020B0809050000020004" pitchFamily="49" charset="0"/>
                <a:ea typeface="等线" panose="02010600030101010101" pitchFamily="2" charset="-122"/>
              </a:rPr>
              <a:t>通过不同的原子指令组合，可以实现各种复杂的功能需求，如在不同状态下执行不同的掉头步骤。</a:t>
            </a:r>
          </a:p>
        </p:txBody>
      </p:sp>
    </p:spTree>
    <p:extLst>
      <p:ext uri="{BB962C8B-B14F-4D97-AF65-F5344CB8AC3E}">
        <p14:creationId xmlns:p14="http://schemas.microsoft.com/office/powerpoint/2010/main" val="131222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1000"/>
                                        <p:tgtEl>
                                          <p:spTgt spid="2">
                                            <p:txEl>
                                              <p:pRg st="3" end="3"/>
                                            </p:txEl>
                                          </p:spTgt>
                                        </p:tgtEl>
                                      </p:cBhvr>
                                    </p:animEffect>
                                    <p:anim calcmode="lin" valueType="num">
                                      <p:cBhvr>
                                        <p:cTn id="8"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3" end="3"/>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1000"/>
                                        <p:tgtEl>
                                          <p:spTgt spid="2">
                                            <p:txEl>
                                              <p:pRg st="4" end="4"/>
                                            </p:txEl>
                                          </p:spTgt>
                                        </p:tgtEl>
                                      </p:cBhvr>
                                    </p:animEffect>
                                    <p:anim calcmode="lin" valueType="num">
                                      <p:cBhvr>
                                        <p:cTn id="13"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4" end="4"/>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1000"/>
                                        <p:tgtEl>
                                          <p:spTgt spid="2">
                                            <p:txEl>
                                              <p:pRg st="5" end="5"/>
                                            </p:txEl>
                                          </p:spTgt>
                                        </p:tgtEl>
                                      </p:cBhvr>
                                    </p:animEffect>
                                    <p:anim calcmode="lin" valueType="num">
                                      <p:cBhvr>
                                        <p:cTn id="18"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5" end="5"/>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1000"/>
                                        <p:tgtEl>
                                          <p:spTgt spid="2">
                                            <p:txEl>
                                              <p:pRg st="6" end="6"/>
                                            </p:txEl>
                                          </p:spTgt>
                                        </p:tgtEl>
                                      </p:cBhvr>
                                    </p:animEffect>
                                    <p:anim calcmode="lin" valueType="num">
                                      <p:cBhvr>
                                        <p:cTn id="23"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24"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实验</a:t>
            </a:r>
            <a:r>
              <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3</a:t>
            </a:r>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回顾</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项目实践</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2.1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面向接口编程</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2.2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任务编排</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rPr>
              <a:t>2.3 </a:t>
            </a:r>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目录结构设计</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总结</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extLst>
      <p:ext uri="{BB962C8B-B14F-4D97-AF65-F5344CB8AC3E}">
        <p14:creationId xmlns:p14="http://schemas.microsoft.com/office/powerpoint/2010/main" val="3772730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Fira Code Light" panose="020B0809050000020004" pitchFamily="49" charset="0"/>
                <a:ea typeface="等线" panose="02010600030101010101" pitchFamily="2" charset="-122"/>
              </a:rPr>
              <a:t>工程目录结构设计分析</a:t>
            </a:r>
          </a:p>
        </p:txBody>
      </p:sp>
      <p:sp>
        <p:nvSpPr>
          <p:cNvPr id="2" name="文本占位符 1">
            <a:extLst>
              <a:ext uri="{FF2B5EF4-FFF2-40B4-BE49-F238E27FC236}">
                <a16:creationId xmlns:a16="http://schemas.microsoft.com/office/drawing/2014/main" id="{70161E1C-CB18-4490-B8E7-440FC52E0C68}"/>
              </a:ext>
            </a:extLst>
          </p:cNvPr>
          <p:cNvSpPr>
            <a:spLocks noGrp="1"/>
          </p:cNvSpPr>
          <p:nvPr>
            <p:ph type="body" sz="quarter" idx="10"/>
          </p:nvPr>
        </p:nvSpPr>
        <p:spPr>
          <a:xfrm>
            <a:off x="709903" y="2909587"/>
            <a:ext cx="7418739" cy="2778579"/>
          </a:xfrm>
        </p:spPr>
        <p:txBody>
          <a:bodyPr/>
          <a:lstStyle/>
          <a:p>
            <a:pPr marL="0" indent="0" algn="l">
              <a:lnSpc>
                <a:spcPct val="150000"/>
              </a:lnSpc>
              <a:buNone/>
            </a:pPr>
            <a:r>
              <a:rPr lang="zh-CN" altLang="en-US" sz="1800" b="1" i="0" dirty="0">
                <a:solidFill>
                  <a:srgbClr val="111111"/>
                </a:solidFill>
                <a:effectLst/>
                <a:latin typeface="Fira Code Light" panose="020B0809050000020004" pitchFamily="49" charset="0"/>
                <a:ea typeface="等线" panose="02010600030101010101" pitchFamily="2" charset="-122"/>
              </a:rPr>
              <a:t>当前工程文</a:t>
            </a:r>
            <a:r>
              <a:rPr lang="zh-CN" altLang="en-US" sz="1800" b="1" dirty="0">
                <a:solidFill>
                  <a:srgbClr val="111111"/>
                </a:solidFill>
                <a:latin typeface="Fira Code Light" panose="020B0809050000020004" pitchFamily="49" charset="0"/>
                <a:ea typeface="等线" panose="02010600030101010101" pitchFamily="2" charset="-122"/>
              </a:rPr>
              <a:t>件管理分析</a:t>
            </a:r>
            <a:r>
              <a:rPr lang="zh-CN" altLang="en-US" sz="1800" b="1" i="0" dirty="0">
                <a:solidFill>
                  <a:srgbClr val="111111"/>
                </a:solidFill>
                <a:effectLst/>
                <a:latin typeface="Fira Code Light" panose="020B0809050000020004" pitchFamily="49" charset="0"/>
                <a:ea typeface="等线" panose="02010600030101010101" pitchFamily="2" charset="-122"/>
              </a:rPr>
              <a:t>：</a:t>
            </a:r>
            <a:endParaRPr lang="en-US" altLang="zh-CN" sz="1800" b="0" i="0" dirty="0">
              <a:solidFill>
                <a:srgbClr val="111111"/>
              </a:solidFill>
              <a:effectLst/>
              <a:latin typeface="Fira Code Light" panose="020B0809050000020004" pitchFamily="49" charset="0"/>
              <a:ea typeface="Fira Code Light" panose="020B0809050000020004" pitchFamily="49" charset="0"/>
            </a:endParaRPr>
          </a:p>
          <a:p>
            <a:pPr>
              <a:lnSpc>
                <a:spcPct val="150000"/>
              </a:lnSpc>
            </a:pPr>
            <a:r>
              <a:rPr lang="zh-CN" altLang="en-US" sz="1800" b="0" i="0" dirty="0">
                <a:solidFill>
                  <a:srgbClr val="111111"/>
                </a:solidFill>
                <a:effectLst/>
                <a:latin typeface="Fira Code Light" panose="020B0809050000020004" pitchFamily="49" charset="0"/>
                <a:ea typeface="等线" panose="02010600030101010101" pitchFamily="2" charset="-122"/>
              </a:rPr>
              <a:t>代码文件平铺在同一目录下，缺乏层次结构</a:t>
            </a:r>
            <a:endParaRPr lang="en-US" altLang="zh-CN" sz="1800" b="0" i="0" dirty="0">
              <a:solidFill>
                <a:srgbClr val="111111"/>
              </a:solidFill>
              <a:effectLst/>
              <a:latin typeface="Fira Code Light" panose="020B0809050000020004" pitchFamily="49" charset="0"/>
              <a:ea typeface="Fira Code Light" panose="020B0809050000020004" pitchFamily="49" charset="0"/>
            </a:endParaRPr>
          </a:p>
          <a:p>
            <a:pPr>
              <a:lnSpc>
                <a:spcPct val="150000"/>
              </a:lnSpc>
            </a:pPr>
            <a:r>
              <a:rPr lang="zh-CN" altLang="en-US" sz="1800" b="0" i="0" dirty="0">
                <a:solidFill>
                  <a:srgbClr val="111111"/>
                </a:solidFill>
                <a:effectLst/>
                <a:latin typeface="Fira Code Light" panose="020B0809050000020004" pitchFamily="49" charset="0"/>
                <a:ea typeface="等线" panose="02010600030101010101" pitchFamily="2" charset="-122"/>
              </a:rPr>
              <a:t>代码文件之间的依赖关系和模块划分不明显</a:t>
            </a:r>
            <a:r>
              <a:rPr lang="zh-CN" altLang="en-US" sz="1800" dirty="0">
                <a:solidFill>
                  <a:srgbClr val="111111"/>
                </a:solidFill>
                <a:latin typeface="Fira Code Light" panose="020B0809050000020004" pitchFamily="49" charset="0"/>
                <a:ea typeface="等线" panose="02010600030101010101" pitchFamily="2" charset="-122"/>
              </a:rPr>
              <a:t>，</a:t>
            </a:r>
            <a:r>
              <a:rPr lang="zh-CN" altLang="en-US" sz="1800" b="0" i="0" dirty="0">
                <a:solidFill>
                  <a:srgbClr val="111111"/>
                </a:solidFill>
                <a:effectLst/>
                <a:latin typeface="Fira Code Light" panose="020B0809050000020004" pitchFamily="49" charset="0"/>
                <a:ea typeface="等线" panose="02010600030101010101" pitchFamily="2" charset="-122"/>
              </a:rPr>
              <a:t>难以直观地理解代码的模块化和层次关系</a:t>
            </a:r>
            <a:endParaRPr lang="en-US" altLang="zh-CN" sz="1800" b="0" i="0" dirty="0">
              <a:solidFill>
                <a:srgbClr val="111111"/>
              </a:solidFill>
              <a:effectLst/>
              <a:latin typeface="Fira Code Light" panose="020B0809050000020004" pitchFamily="49" charset="0"/>
              <a:ea typeface="Fira Code Light" panose="020B0809050000020004" pitchFamily="49" charset="0"/>
            </a:endParaRPr>
          </a:p>
          <a:p>
            <a:pPr>
              <a:lnSpc>
                <a:spcPct val="150000"/>
              </a:lnSpc>
            </a:pPr>
            <a:r>
              <a:rPr lang="zh-CN" altLang="en-US" sz="1800" b="0" i="0" dirty="0">
                <a:solidFill>
                  <a:srgbClr val="111111"/>
                </a:solidFill>
                <a:effectLst/>
                <a:latin typeface="Fira Code Light" panose="020B0809050000020004" pitchFamily="49" charset="0"/>
                <a:ea typeface="等线" panose="02010600030101010101" pitchFamily="2" charset="-122"/>
              </a:rPr>
              <a:t>影响代码的可读性和维护性</a:t>
            </a:r>
          </a:p>
        </p:txBody>
      </p:sp>
      <p:pic>
        <p:nvPicPr>
          <p:cNvPr id="14" name="图片 13">
            <a:extLst>
              <a:ext uri="{FF2B5EF4-FFF2-40B4-BE49-F238E27FC236}">
                <a16:creationId xmlns:a16="http://schemas.microsoft.com/office/drawing/2014/main" id="{5DEC13EA-4479-4D2C-BC3F-D675ABB61D16}"/>
              </a:ext>
            </a:extLst>
          </p:cNvPr>
          <p:cNvPicPr>
            <a:picLocks noChangeAspect="1"/>
          </p:cNvPicPr>
          <p:nvPr/>
        </p:nvPicPr>
        <p:blipFill>
          <a:blip r:embed="rId3"/>
          <a:stretch>
            <a:fillRect/>
          </a:stretch>
        </p:blipFill>
        <p:spPr>
          <a:xfrm>
            <a:off x="8715897" y="933450"/>
            <a:ext cx="2244001" cy="5263578"/>
          </a:xfrm>
          <a:prstGeom prst="rect">
            <a:avLst/>
          </a:prstGeom>
        </p:spPr>
      </p:pic>
      <p:sp>
        <p:nvSpPr>
          <p:cNvPr id="5" name="文本框 4">
            <a:extLst>
              <a:ext uri="{FF2B5EF4-FFF2-40B4-BE49-F238E27FC236}">
                <a16:creationId xmlns:a16="http://schemas.microsoft.com/office/drawing/2014/main" id="{7702CFDF-60A1-4F54-9215-5BDE844E4CBD}"/>
              </a:ext>
            </a:extLst>
          </p:cNvPr>
          <p:cNvSpPr txBox="1"/>
          <p:nvPr/>
        </p:nvSpPr>
        <p:spPr>
          <a:xfrm>
            <a:off x="731838" y="1085949"/>
            <a:ext cx="7682984" cy="1713161"/>
          </a:xfrm>
          <a:prstGeom prst="rect">
            <a:avLst/>
          </a:prstGeom>
          <a:noFill/>
        </p:spPr>
        <p:txBody>
          <a:bodyPr wrap="square" rtlCol="0">
            <a:spAutoFit/>
          </a:bodyPr>
          <a:lstStyle/>
          <a:p>
            <a:pPr algn="l">
              <a:lnSpc>
                <a:spcPct val="150000"/>
              </a:lnSpc>
            </a:pPr>
            <a:r>
              <a:rPr lang="zh-CN" altLang="en-US" b="1" i="0" dirty="0">
                <a:solidFill>
                  <a:srgbClr val="111111"/>
                </a:solidFill>
                <a:effectLst/>
                <a:latin typeface="Fira Code Light" panose="020B0809050000020004" pitchFamily="49" charset="0"/>
                <a:ea typeface="等线" panose="02010600030101010101" pitchFamily="2" charset="-122"/>
              </a:rPr>
              <a:t>引子</a:t>
            </a:r>
            <a:r>
              <a:rPr lang="zh-CN" altLang="en-US" b="0" i="0" dirty="0">
                <a:solidFill>
                  <a:srgbClr val="111111"/>
                </a:solidFill>
                <a:effectLst/>
                <a:latin typeface="Fira Code Light" panose="020B0809050000020004" pitchFamily="49" charset="0"/>
                <a:ea typeface="等线" panose="02010600030101010101" pitchFamily="2" charset="-122"/>
              </a:rPr>
              <a:t>：</a:t>
            </a:r>
          </a:p>
          <a:p>
            <a:pPr algn="l">
              <a:lnSpc>
                <a:spcPct val="150000"/>
              </a:lnSpc>
            </a:pPr>
            <a:r>
              <a:rPr lang="zh-CN" altLang="en-US" b="0" i="0" dirty="0">
                <a:solidFill>
                  <a:srgbClr val="111111"/>
                </a:solidFill>
                <a:effectLst/>
                <a:latin typeface="Fira Code Light" panose="020B0809050000020004" pitchFamily="49" charset="0"/>
                <a:ea typeface="等线" panose="02010600030101010101" pitchFamily="2" charset="-122"/>
              </a:rPr>
              <a:t>在企业软件开发中，代码工程的规模通常非常庞大，可能涉及数百甚至上千个代码文件。如何有效管理这些代码文件，成为一个亟需解决的关键问题。</a:t>
            </a:r>
          </a:p>
        </p:txBody>
      </p:sp>
    </p:spTree>
    <p:extLst>
      <p:ext uri="{BB962C8B-B14F-4D97-AF65-F5344CB8AC3E}">
        <p14:creationId xmlns:p14="http://schemas.microsoft.com/office/powerpoint/2010/main" val="3127084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33022-71D7-440C-B4E3-83BA3BFA2AD4}"/>
              </a:ext>
            </a:extLst>
          </p:cNvPr>
          <p:cNvSpPr>
            <a:spLocks noGrp="1"/>
          </p:cNvSpPr>
          <p:nvPr>
            <p:ph type="title"/>
          </p:nvPr>
        </p:nvSpPr>
        <p:spPr/>
        <p:txBody>
          <a:bodyPr>
            <a:normAutofit/>
          </a:bodyPr>
          <a:lstStyle/>
          <a:p>
            <a:r>
              <a:rPr lang="zh-CN" altLang="en-US" b="1" dirty="0">
                <a:latin typeface="Fira Code Light" panose="020B0809050000020004" pitchFamily="49" charset="0"/>
                <a:ea typeface="等线" panose="02010600030101010101" pitchFamily="2" charset="-122"/>
              </a:rPr>
              <a:t>目录结构设计的原则</a:t>
            </a:r>
          </a:p>
        </p:txBody>
      </p:sp>
      <p:sp>
        <p:nvSpPr>
          <p:cNvPr id="3" name="文本占位符 2">
            <a:extLst>
              <a:ext uri="{FF2B5EF4-FFF2-40B4-BE49-F238E27FC236}">
                <a16:creationId xmlns:a16="http://schemas.microsoft.com/office/drawing/2014/main" id="{782E173C-45F4-4F9D-A806-2AA4383E9775}"/>
              </a:ext>
            </a:extLst>
          </p:cNvPr>
          <p:cNvSpPr>
            <a:spLocks noGrp="1"/>
          </p:cNvSpPr>
          <p:nvPr>
            <p:ph type="body" sz="quarter" idx="10"/>
          </p:nvPr>
        </p:nvSpPr>
        <p:spPr/>
        <p:txBody>
          <a:bodyPr/>
          <a:lstStyle/>
          <a:p>
            <a:r>
              <a:rPr lang="zh-CN" altLang="en-US" sz="2400" b="1" dirty="0">
                <a:latin typeface="Fira Code Light" panose="020B0809050000020004" pitchFamily="49" charset="0"/>
                <a:ea typeface="等线" panose="02010600030101010101" pitchFamily="2" charset="-122"/>
              </a:rPr>
              <a:t>清晰性：</a:t>
            </a:r>
            <a:r>
              <a:rPr lang="zh-CN" altLang="en-US" sz="2400" dirty="0">
                <a:latin typeface="Fira Code Light" panose="020B0809050000020004" pitchFamily="49" charset="0"/>
                <a:ea typeface="等线" panose="02010600030101010101" pitchFamily="2" charset="-122"/>
              </a:rPr>
              <a:t>目录结构清晰明了，易于理解和导航。每个目录的用途应该明确</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一致性：</a:t>
            </a:r>
            <a:r>
              <a:rPr lang="zh-CN" altLang="en-US" sz="2400" dirty="0">
                <a:latin typeface="Fira Code Light" panose="020B0809050000020004" pitchFamily="49" charset="0"/>
                <a:ea typeface="等线" panose="02010600030101010101" pitchFamily="2" charset="-122"/>
              </a:rPr>
              <a:t>保持一致的命名和组织方式，有助于提高代码的可读性和可维护性</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可扩展性：</a:t>
            </a:r>
            <a:r>
              <a:rPr lang="zh-CN" altLang="en-US" sz="2400" dirty="0">
                <a:latin typeface="Fira Code Light" panose="020B0809050000020004" pitchFamily="49" charset="0"/>
                <a:ea typeface="等线" panose="02010600030101010101" pitchFamily="2" charset="-122"/>
              </a:rPr>
              <a:t>设计目录结构时要考虑未来的扩展需求，确保新功能或模块可以方便地添加</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分离关注点：</a:t>
            </a:r>
            <a:r>
              <a:rPr lang="zh-CN" altLang="en-US" sz="2400" dirty="0">
                <a:latin typeface="Fira Code Light" panose="020B0809050000020004" pitchFamily="49" charset="0"/>
                <a:ea typeface="等线" panose="02010600030101010101" pitchFamily="2" charset="-122"/>
              </a:rPr>
              <a:t>将不同的关注点（如接口、实现、测试）分离到不同的目录中，以提高代码的模块化程度</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标准化：</a:t>
            </a:r>
            <a:r>
              <a:rPr lang="zh-CN" altLang="en-US" sz="2400" dirty="0">
                <a:latin typeface="Fira Code Light" panose="020B0809050000020004" pitchFamily="49" charset="0"/>
                <a:ea typeface="等线" panose="02010600030101010101" pitchFamily="2" charset="-122"/>
              </a:rPr>
              <a:t>遵循行业标准和最佳实践，例如</a:t>
            </a:r>
            <a:r>
              <a:rPr lang="en-US" altLang="zh-CN" sz="2400" dirty="0">
                <a:latin typeface="Fira Code Light" panose="020B0809050000020004" pitchFamily="49" charset="0"/>
                <a:ea typeface="Fira Code Light" panose="020B0809050000020004" pitchFamily="49" charset="0"/>
              </a:rPr>
              <a:t>C++</a:t>
            </a:r>
            <a:r>
              <a:rPr lang="zh-CN" altLang="en-US" sz="2400" dirty="0">
                <a:latin typeface="Fira Code Light" panose="020B0809050000020004" pitchFamily="49" charset="0"/>
                <a:ea typeface="等线" panose="02010600030101010101" pitchFamily="2" charset="-122"/>
              </a:rPr>
              <a:t>项目中常见的</a:t>
            </a:r>
            <a:r>
              <a:rPr lang="en-US" altLang="zh-CN" sz="2400" dirty="0">
                <a:latin typeface="Fira Code Light" panose="020B0809050000020004" pitchFamily="49" charset="0"/>
                <a:ea typeface="Fira Code Light" panose="020B0809050000020004" pitchFamily="49" charset="0"/>
              </a:rPr>
              <a:t>include/</a:t>
            </a:r>
            <a:r>
              <a:rPr lang="zh-CN" altLang="en-US" sz="2400" dirty="0">
                <a:latin typeface="Fira Code Light" panose="020B0809050000020004" pitchFamily="49" charset="0"/>
                <a:ea typeface="等线" panose="02010600030101010101" pitchFamily="2" charset="-122"/>
              </a:rPr>
              <a:t>、</a:t>
            </a:r>
            <a:r>
              <a:rPr lang="en-US" altLang="zh-CN" sz="2400" dirty="0" err="1">
                <a:latin typeface="Fira Code Light" panose="020B0809050000020004" pitchFamily="49" charset="0"/>
                <a:ea typeface="Fira Code Light" panose="020B0809050000020004" pitchFamily="49" charset="0"/>
              </a:rPr>
              <a:t>src</a:t>
            </a:r>
            <a:r>
              <a:rPr lang="en-US" altLang="zh-CN" sz="2400" dirty="0">
                <a:latin typeface="Fira Code Light" panose="020B0809050000020004" pitchFamily="49" charset="0"/>
                <a:ea typeface="Fira Code Light" panose="020B0809050000020004" pitchFamily="49" charset="0"/>
              </a:rPr>
              <a:t>/</a:t>
            </a:r>
            <a:r>
              <a:rPr lang="zh-CN" altLang="en-US" sz="2400" dirty="0">
                <a:latin typeface="Fira Code Light" panose="020B0809050000020004" pitchFamily="49" charset="0"/>
                <a:ea typeface="等线" panose="02010600030101010101" pitchFamily="2" charset="-122"/>
              </a:rPr>
              <a:t>和</a:t>
            </a:r>
            <a:r>
              <a:rPr lang="en-US" altLang="zh-CN" sz="2400" dirty="0">
                <a:latin typeface="Fira Code Light" panose="020B0809050000020004" pitchFamily="49" charset="0"/>
                <a:ea typeface="Fira Code Light" panose="020B0809050000020004" pitchFamily="49" charset="0"/>
              </a:rPr>
              <a:t>tests/</a:t>
            </a:r>
            <a:r>
              <a:rPr lang="zh-CN" altLang="en-US" sz="2400" dirty="0">
                <a:latin typeface="Fira Code Light" panose="020B0809050000020004" pitchFamily="49" charset="0"/>
                <a:ea typeface="等线" panose="02010600030101010101" pitchFamily="2" charset="-122"/>
              </a:rPr>
              <a:t>目录结构</a:t>
            </a:r>
            <a:endParaRPr lang="en-US" altLang="zh-CN" sz="2400" dirty="0">
              <a:latin typeface="Fira Code Light" panose="020B0809050000020004" pitchFamily="49" charset="0"/>
              <a:ea typeface="Fira Code Light" panose="020B0809050000020004" pitchFamily="49" charset="0"/>
            </a:endParaRPr>
          </a:p>
          <a:p>
            <a:r>
              <a:rPr lang="zh-CN" altLang="en-US" sz="2400" b="1" dirty="0">
                <a:latin typeface="Fira Code Light" panose="020B0809050000020004" pitchFamily="49" charset="0"/>
                <a:ea typeface="等线" panose="02010600030101010101" pitchFamily="2" charset="-122"/>
              </a:rPr>
              <a:t>文档化：</a:t>
            </a:r>
            <a:r>
              <a:rPr lang="zh-CN" altLang="en-US" sz="2400" dirty="0">
                <a:latin typeface="Fira Code Light" panose="020B0809050000020004" pitchFamily="49" charset="0"/>
                <a:ea typeface="等线" panose="02010600030101010101" pitchFamily="2" charset="-122"/>
              </a:rPr>
              <a:t>为目录提供清晰地文档说明，帮助新成员快速上手</a:t>
            </a:r>
          </a:p>
        </p:txBody>
      </p:sp>
    </p:spTree>
    <p:extLst>
      <p:ext uri="{BB962C8B-B14F-4D97-AF65-F5344CB8AC3E}">
        <p14:creationId xmlns:p14="http://schemas.microsoft.com/office/powerpoint/2010/main" val="414686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body" sz="quarter" idx="10"/>
          </p:nvPr>
        </p:nvSpPr>
        <p:spPr>
          <a:xfrm>
            <a:off x="1019174" y="1599348"/>
            <a:ext cx="10153651" cy="4489218"/>
          </a:xfrm>
        </p:spPr>
        <p:txBody>
          <a:bodyPr/>
          <a:lstStyle/>
          <a:p>
            <a:pPr marL="0" indent="0">
              <a:lnSpc>
                <a:spcPct val="150000"/>
              </a:lnSpc>
              <a:buNone/>
            </a:pPr>
            <a:r>
              <a:rPr lang="zh-CN" altLang="en-US" b="1" dirty="0">
                <a:latin typeface="等线" panose="02010600030101010101" pitchFamily="2" charset="-122"/>
                <a:ea typeface="等线" panose="02010600030101010101" pitchFamily="2" charset="-122"/>
                <a:cs typeface="+mn-ea"/>
                <a:sym typeface="Huawei Sans" panose="020C0503030203020204" pitchFamily="34" charset="0"/>
              </a:rPr>
              <a:t>通过本课程的学习：</a:t>
            </a:r>
            <a:endParaRPr lang="en-US" altLang="zh-CN" b="1" dirty="0">
              <a:latin typeface="等线" panose="02010600030101010101" pitchFamily="2" charset="-122"/>
              <a:ea typeface="等线" panose="02010600030101010101" pitchFamily="2" charset="-122"/>
              <a:cs typeface="+mn-ea"/>
              <a:sym typeface="Huawei Sans" panose="020C0503030203020204" pitchFamily="34" charset="0"/>
            </a:endParaRPr>
          </a:p>
          <a:p>
            <a:pPr>
              <a:lnSpc>
                <a:spcPct val="150000"/>
              </a:lnSpc>
            </a:pPr>
            <a:r>
              <a:rPr lang="zh-CN" altLang="en-US" sz="2000" b="1" dirty="0">
                <a:latin typeface="等线" panose="02010600030101010101" pitchFamily="2" charset="-122"/>
                <a:ea typeface="等线" panose="02010600030101010101" pitchFamily="2" charset="-122"/>
                <a:cs typeface="+mn-ea"/>
                <a:sym typeface="Huawei Sans" panose="020C0503030203020204" pitchFamily="34" charset="0"/>
              </a:rPr>
              <a:t>如何提升代码可扩展性：</a:t>
            </a:r>
            <a:endParaRPr lang="en-US" altLang="zh-CN" sz="2000" b="1" dirty="0">
              <a:latin typeface="等线" panose="02010600030101010101" pitchFamily="2" charset="-122"/>
              <a:ea typeface="等线" panose="02010600030101010101" pitchFamily="2" charset="-122"/>
              <a:cs typeface="+mn-ea"/>
              <a:sym typeface="Huawei Sans" panose="020C0503030203020204" pitchFamily="34" charset="0"/>
            </a:endParaRPr>
          </a:p>
          <a:p>
            <a:pPr lvl="1">
              <a:lnSpc>
                <a:spcPct val="150000"/>
              </a:lnSpc>
            </a:pPr>
            <a:r>
              <a:rPr lang="zh-CN" altLang="en-US" sz="1800" dirty="0">
                <a:latin typeface="等线" panose="02010600030101010101" pitchFamily="2" charset="-122"/>
                <a:ea typeface="等线" panose="02010600030101010101" pitchFamily="2" charset="-122"/>
                <a:cs typeface="+mn-ea"/>
                <a:sym typeface="Huawei Sans" panose="020C0503030203020204" pitchFamily="34" charset="0"/>
              </a:rPr>
              <a:t>通过泛型编程技术，面向接口编程，提升可扩展性</a:t>
            </a:r>
            <a:endParaRPr lang="en-US" altLang="zh-CN" sz="1800" dirty="0">
              <a:latin typeface="等线" panose="02010600030101010101" pitchFamily="2" charset="-122"/>
              <a:ea typeface="等线" panose="02010600030101010101" pitchFamily="2" charset="-122"/>
              <a:cs typeface="+mn-ea"/>
              <a:sym typeface="Huawei Sans" panose="020C0503030203020204" pitchFamily="34" charset="0"/>
            </a:endParaRPr>
          </a:p>
          <a:p>
            <a:pPr lvl="1">
              <a:lnSpc>
                <a:spcPct val="150000"/>
              </a:lnSpc>
            </a:pPr>
            <a:r>
              <a:rPr lang="zh-CN" altLang="en-US" sz="1800" dirty="0">
                <a:latin typeface="等线" panose="02010600030101010101" pitchFamily="2" charset="-122"/>
                <a:ea typeface="等线" panose="02010600030101010101" pitchFamily="2" charset="-122"/>
                <a:cs typeface="+mn-ea"/>
                <a:sym typeface="Huawei Sans" panose="020C0503030203020204" pitchFamily="34" charset="0"/>
              </a:rPr>
              <a:t>将复杂问题分解为原子操作，逐步实现，提升代码可扩展性</a:t>
            </a:r>
            <a:endParaRPr lang="en-US" altLang="zh-CN" sz="1800" dirty="0">
              <a:latin typeface="等线" panose="02010600030101010101" pitchFamily="2" charset="-122"/>
              <a:ea typeface="等线" panose="02010600030101010101" pitchFamily="2" charset="-122"/>
              <a:cs typeface="+mn-ea"/>
              <a:sym typeface="Huawei Sans" panose="020C0503030203020204" pitchFamily="34" charset="0"/>
            </a:endParaRPr>
          </a:p>
          <a:p>
            <a:pPr>
              <a:lnSpc>
                <a:spcPct val="150000"/>
              </a:lnSpc>
            </a:pPr>
            <a:r>
              <a:rPr lang="zh-CN" altLang="en-US" sz="2000" b="1" dirty="0">
                <a:latin typeface="等线" panose="02010600030101010101" pitchFamily="2" charset="-122"/>
                <a:ea typeface="等线" panose="02010600030101010101" pitchFamily="2" charset="-122"/>
                <a:cs typeface="+mn-ea"/>
                <a:sym typeface="Huawei Sans" panose="020C0503030203020204" pitchFamily="34" charset="0"/>
              </a:rPr>
              <a:t>如何提升代码可读性：</a:t>
            </a:r>
            <a:endParaRPr lang="en-US" altLang="zh-CN" sz="2000" b="1" dirty="0">
              <a:latin typeface="等线" panose="02010600030101010101" pitchFamily="2" charset="-122"/>
              <a:ea typeface="等线" panose="02010600030101010101" pitchFamily="2" charset="-122"/>
              <a:cs typeface="+mn-ea"/>
              <a:sym typeface="Huawei Sans" panose="020C0503030203020204" pitchFamily="34" charset="0"/>
            </a:endParaRPr>
          </a:p>
          <a:p>
            <a:pPr lvl="1">
              <a:lnSpc>
                <a:spcPct val="150000"/>
              </a:lnSpc>
            </a:pPr>
            <a:r>
              <a:rPr lang="zh-CN" altLang="en-US" sz="1800" dirty="0">
                <a:latin typeface="等线" panose="02010600030101010101" pitchFamily="2" charset="-122"/>
                <a:ea typeface="等线" panose="02010600030101010101" pitchFamily="2" charset="-122"/>
                <a:cs typeface="+mn-ea"/>
                <a:sym typeface="Huawei Sans" panose="020C0503030203020204" pitchFamily="34" charset="0"/>
              </a:rPr>
              <a:t>合理应用</a:t>
            </a:r>
            <a:r>
              <a:rPr lang="en-US" altLang="zh-CN" sz="1800" dirty="0">
                <a:latin typeface="等线" panose="02010600030101010101" pitchFamily="2" charset="-122"/>
                <a:ea typeface="等线" panose="02010600030101010101" pitchFamily="2" charset="-122"/>
                <a:cs typeface="+mn-ea"/>
                <a:sym typeface="Huawei Sans" panose="020C0503030203020204" pitchFamily="34" charset="0"/>
              </a:rPr>
              <a:t>C++</a:t>
            </a:r>
            <a:r>
              <a:rPr lang="zh-CN" altLang="en-US" sz="1800" dirty="0">
                <a:latin typeface="等线" panose="02010600030101010101" pitchFamily="2" charset="-122"/>
                <a:ea typeface="等线" panose="02010600030101010101" pitchFamily="2" charset="-122"/>
                <a:cs typeface="+mn-ea"/>
                <a:sym typeface="Huawei Sans" panose="020C0503030203020204" pitchFamily="34" charset="0"/>
              </a:rPr>
              <a:t>特性，简化代码，提高可读性</a:t>
            </a:r>
            <a:endParaRPr lang="en-US" altLang="zh-CN" sz="1800" dirty="0">
              <a:latin typeface="等线" panose="02010600030101010101" pitchFamily="2" charset="-122"/>
              <a:ea typeface="等线" panose="02010600030101010101" pitchFamily="2" charset="-122"/>
              <a:cs typeface="+mn-ea"/>
              <a:sym typeface="Huawei Sans" panose="020C0503030203020204" pitchFamily="34" charset="0"/>
            </a:endParaRPr>
          </a:p>
          <a:p>
            <a:pPr lvl="1">
              <a:lnSpc>
                <a:spcPct val="150000"/>
              </a:lnSpc>
            </a:pPr>
            <a:r>
              <a:rPr lang="zh-CN" altLang="en-US" sz="1800" dirty="0">
                <a:latin typeface="等线" panose="02010600030101010101" pitchFamily="2" charset="-122"/>
                <a:ea typeface="等线" panose="02010600030101010101" pitchFamily="2" charset="-122"/>
                <a:cs typeface="+mn-ea"/>
                <a:sym typeface="Huawei Sans" panose="020C0503030203020204" pitchFamily="34" charset="0"/>
              </a:rPr>
              <a:t>理解和应用物理设计原则，优化代码结构和组织</a:t>
            </a:r>
            <a:endParaRPr lang="en-US" altLang="zh-CN" sz="1800" dirty="0">
              <a:latin typeface="等线" panose="02010600030101010101" pitchFamily="2" charset="-122"/>
              <a:ea typeface="等线" panose="02010600030101010101" pitchFamily="2" charset="-122"/>
              <a:cs typeface="+mn-ea"/>
              <a:sym typeface="Huawei Sans" panose="020C0503030203020204" pitchFamily="34" charset="0"/>
            </a:endParaRPr>
          </a:p>
          <a:p>
            <a:pPr>
              <a:lnSpc>
                <a:spcPct val="150000"/>
              </a:lnSpc>
            </a:pPr>
            <a:r>
              <a:rPr lang="zh-CN" altLang="en-US" sz="2000" b="1" dirty="0">
                <a:latin typeface="等线" panose="02010600030101010101" pitchFamily="2" charset="-122"/>
                <a:ea typeface="等线" panose="02010600030101010101" pitchFamily="2" charset="-122"/>
                <a:cs typeface="+mn-ea"/>
                <a:sym typeface="Huawei Sans" panose="020C0503030203020204" pitchFamily="34" charset="0"/>
              </a:rPr>
              <a:t>掌握</a:t>
            </a:r>
            <a:r>
              <a:rPr lang="en-US" altLang="zh-CN" sz="2000" b="1" dirty="0">
                <a:latin typeface="等线" panose="02010600030101010101" pitchFamily="2" charset="-122"/>
                <a:ea typeface="等线" panose="02010600030101010101" pitchFamily="2" charset="-122"/>
                <a:cs typeface="+mn-ea"/>
                <a:sym typeface="Huawei Sans" panose="020C0503030203020204" pitchFamily="34" charset="0"/>
              </a:rPr>
              <a:t>C++</a:t>
            </a:r>
            <a:r>
              <a:rPr lang="zh-CN" altLang="en-US" sz="2000" b="1" dirty="0">
                <a:latin typeface="等线" panose="02010600030101010101" pitchFamily="2" charset="-122"/>
                <a:ea typeface="等线" panose="02010600030101010101" pitchFamily="2" charset="-122"/>
                <a:cs typeface="+mn-ea"/>
                <a:sym typeface="Huawei Sans" panose="020C0503030203020204" pitchFamily="34" charset="0"/>
              </a:rPr>
              <a:t>编程的最佳实践，建立高质量编程的</a:t>
            </a:r>
            <a:r>
              <a:rPr lang="zh-CN" altLang="en-US" sz="2000" b="1"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意识</a:t>
            </a:r>
            <a:r>
              <a:rPr lang="zh-CN" altLang="en-US" sz="2000" b="1" dirty="0">
                <a:latin typeface="等线" panose="02010600030101010101" pitchFamily="2" charset="-122"/>
                <a:ea typeface="等线" panose="02010600030101010101" pitchFamily="2" charset="-122"/>
                <a:cs typeface="+mn-ea"/>
                <a:sym typeface="Huawei Sans" panose="020C0503030203020204" pitchFamily="34" charset="0"/>
              </a:rPr>
              <a:t>，养成良好的开发</a:t>
            </a:r>
            <a:r>
              <a:rPr lang="zh-CN" altLang="en-US" sz="2000" b="1"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rPr>
              <a:t>习惯</a:t>
            </a:r>
            <a:endParaRPr lang="en-US" altLang="zh-CN" sz="2000" b="1" dirty="0">
              <a:solidFill>
                <a:srgbClr val="C00000"/>
              </a:solidFill>
              <a:latin typeface="等线" panose="02010600030101010101" pitchFamily="2" charset="-122"/>
              <a:ea typeface="等线" panose="02010600030101010101" pitchFamily="2" charset="-122"/>
              <a:cs typeface="+mn-ea"/>
              <a:sym typeface="Huawei Sans" panose="020C05030302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948CF-C37A-46FF-A08E-4830020CABA7}"/>
              </a:ext>
            </a:extLst>
          </p:cNvPr>
          <p:cNvSpPr>
            <a:spLocks noGrp="1"/>
          </p:cNvSpPr>
          <p:nvPr>
            <p:ph type="title"/>
          </p:nvPr>
        </p:nvSpPr>
        <p:spPr/>
        <p:txBody>
          <a:bodyPr>
            <a:normAutofit/>
          </a:bodyPr>
          <a:lstStyle/>
          <a:p>
            <a:r>
              <a:rPr lang="zh-CN" altLang="en-US" b="1" dirty="0">
                <a:latin typeface="Fira Code Light" panose="020B0809050000020004" pitchFamily="49" charset="0"/>
                <a:ea typeface="等线" panose="02010600030101010101" pitchFamily="2" charset="-122"/>
              </a:rPr>
              <a:t>目录结构设计的思路</a:t>
            </a:r>
          </a:p>
        </p:txBody>
      </p:sp>
      <p:sp>
        <p:nvSpPr>
          <p:cNvPr id="3" name="文本占位符 2">
            <a:extLst>
              <a:ext uri="{FF2B5EF4-FFF2-40B4-BE49-F238E27FC236}">
                <a16:creationId xmlns:a16="http://schemas.microsoft.com/office/drawing/2014/main" id="{1438EFF7-26AE-4299-B97E-419C3C4897B1}"/>
              </a:ext>
            </a:extLst>
          </p:cNvPr>
          <p:cNvSpPr>
            <a:spLocks noGrp="1"/>
          </p:cNvSpPr>
          <p:nvPr>
            <p:ph type="body" sz="quarter" idx="10"/>
          </p:nvPr>
        </p:nvSpPr>
        <p:spPr>
          <a:xfrm>
            <a:off x="731838" y="1047750"/>
            <a:ext cx="10728326" cy="4879805"/>
          </a:xfrm>
        </p:spPr>
        <p:txBody>
          <a:bodyPr/>
          <a:lstStyle/>
          <a:p>
            <a:r>
              <a:rPr lang="zh-CN" altLang="en-US" sz="2000" b="1" dirty="0">
                <a:latin typeface="Fira Code Light" panose="020B0809050000020004" pitchFamily="49" charset="0"/>
                <a:ea typeface="等线" panose="02010600030101010101" pitchFamily="2" charset="-122"/>
              </a:rPr>
              <a:t>对外发布的头文件</a:t>
            </a:r>
            <a:endParaRPr lang="en-US" altLang="zh-CN" sz="2000" b="1" dirty="0">
              <a:solidFill>
                <a:srgbClr val="00B050"/>
              </a:solidFill>
              <a:latin typeface="Fira Code Light" panose="020B0809050000020004" pitchFamily="49" charset="0"/>
              <a:ea typeface="Fira Code Light" panose="020B0809050000020004" pitchFamily="49" charset="0"/>
            </a:endParaRPr>
          </a:p>
          <a:p>
            <a:pPr lvl="1"/>
            <a:r>
              <a:rPr lang="zh-CN" altLang="en-US" sz="2000" dirty="0">
                <a:latin typeface="Fira Code Light" panose="020B0809050000020004" pitchFamily="49" charset="0"/>
                <a:ea typeface="等线" panose="02010600030101010101" pitchFamily="2" charset="-122"/>
              </a:rPr>
              <a:t>公共接口：放在一个专门的目录中，例如</a:t>
            </a:r>
            <a:r>
              <a:rPr lang="en-US" altLang="zh-CN" sz="2000" dirty="0">
                <a:latin typeface="Fira Code Light" panose="020B0809050000020004" pitchFamily="49" charset="0"/>
                <a:ea typeface="Fira Code Light" panose="020B0809050000020004" pitchFamily="49" charset="0"/>
              </a:rPr>
              <a:t>include/</a:t>
            </a:r>
            <a:r>
              <a:rPr lang="zh-CN" altLang="en-US" sz="2000" dirty="0">
                <a:latin typeface="Fira Code Light" panose="020B0809050000020004" pitchFamily="49" charset="0"/>
                <a:ea typeface="等线" panose="02010600030101010101" pitchFamily="2" charset="-122"/>
              </a:rPr>
              <a:t>，以便用户和其他模块能够轻松找到和使用这些接口</a:t>
            </a:r>
            <a:endParaRPr lang="en-US" altLang="zh-CN" sz="2000" dirty="0">
              <a:latin typeface="Fira Code Light" panose="020B0809050000020004" pitchFamily="49" charset="0"/>
              <a:ea typeface="Fira Code Light" panose="020B0809050000020004" pitchFamily="49" charset="0"/>
            </a:endParaRPr>
          </a:p>
          <a:p>
            <a:pPr lvl="1"/>
            <a:r>
              <a:rPr lang="zh-CN" altLang="en-US" sz="2000" dirty="0">
                <a:latin typeface="Fira Code Light" panose="020B0809050000020004" pitchFamily="49" charset="0"/>
                <a:ea typeface="等线" panose="02010600030101010101" pitchFamily="2" charset="-122"/>
              </a:rPr>
              <a:t>命名空间：使用命名空间避免命名冲突</a:t>
            </a:r>
            <a:endParaRPr lang="en-US" altLang="zh-CN" sz="2000" dirty="0">
              <a:latin typeface="Fira Code Light" panose="020B0809050000020004" pitchFamily="49" charset="0"/>
              <a:ea typeface="Fira Code Light" panose="020B0809050000020004" pitchFamily="49" charset="0"/>
            </a:endParaRPr>
          </a:p>
          <a:p>
            <a:r>
              <a:rPr lang="zh-CN" altLang="en-US" sz="2000" b="1" dirty="0">
                <a:latin typeface="Fira Code Light" panose="020B0809050000020004" pitchFamily="49" charset="0"/>
                <a:ea typeface="等线" panose="02010600030101010101" pitchFamily="2" charset="-122"/>
              </a:rPr>
              <a:t>扩展性设计支持</a:t>
            </a:r>
            <a:endParaRPr lang="en-US" altLang="zh-CN" sz="2000" b="1" dirty="0">
              <a:latin typeface="Fira Code Light" panose="020B0809050000020004" pitchFamily="49" charset="0"/>
              <a:ea typeface="Fira Code Light" panose="020B0809050000020004" pitchFamily="49" charset="0"/>
            </a:endParaRPr>
          </a:p>
          <a:p>
            <a:pPr lvl="1"/>
            <a:r>
              <a:rPr lang="zh-CN" altLang="en-US" sz="2000" dirty="0">
                <a:latin typeface="Fira Code Light" panose="020B0809050000020004" pitchFamily="49" charset="0"/>
                <a:ea typeface="等线" panose="02010600030101010101" pitchFamily="2" charset="-122"/>
              </a:rPr>
              <a:t>源文件分离：将内部实现文件放在</a:t>
            </a:r>
            <a:r>
              <a:rPr lang="en-US" altLang="zh-CN" sz="2000" dirty="0" err="1">
                <a:latin typeface="Fira Code Light" panose="020B0809050000020004" pitchFamily="49" charset="0"/>
                <a:ea typeface="Fira Code Light" panose="020B0809050000020004" pitchFamily="49" charset="0"/>
              </a:rPr>
              <a:t>src</a:t>
            </a:r>
            <a:r>
              <a:rPr lang="zh-CN" altLang="en-US" sz="2000" dirty="0">
                <a:latin typeface="Fira Code Light" panose="020B0809050000020004" pitchFamily="49" charset="0"/>
                <a:ea typeface="等线" panose="02010600030101010101" pitchFamily="2" charset="-122"/>
              </a:rPr>
              <a:t>目录中，与对外的头文件分开。有助于清晰地分离接口和实现</a:t>
            </a:r>
            <a:endParaRPr lang="en-US" altLang="zh-CN" sz="2000" dirty="0">
              <a:latin typeface="Fira Code Light" panose="020B0809050000020004" pitchFamily="49" charset="0"/>
              <a:ea typeface="Fira Code Light" panose="020B0809050000020004" pitchFamily="49" charset="0"/>
            </a:endParaRPr>
          </a:p>
          <a:p>
            <a:pPr lvl="1"/>
            <a:r>
              <a:rPr lang="zh-CN" altLang="en-US" sz="2000" dirty="0">
                <a:latin typeface="Fira Code Light" panose="020B0809050000020004" pitchFamily="49" charset="0"/>
                <a:ea typeface="等线" panose="02010600030101010101" pitchFamily="2" charset="-122"/>
              </a:rPr>
              <a:t>测试代码：将测试代码放在单独的目录中，例如</a:t>
            </a:r>
            <a:r>
              <a:rPr lang="en-US" altLang="zh-CN" sz="2000" dirty="0">
                <a:latin typeface="Fira Code Light" panose="020B0809050000020004" pitchFamily="49" charset="0"/>
                <a:ea typeface="Fira Code Light" panose="020B0809050000020004" pitchFamily="49" charset="0"/>
              </a:rPr>
              <a:t>tests/</a:t>
            </a:r>
            <a:r>
              <a:rPr lang="zh-CN" altLang="en-US" sz="2000" dirty="0">
                <a:latin typeface="Fira Code Light" panose="020B0809050000020004" pitchFamily="49" charset="0"/>
                <a:ea typeface="等线" panose="02010600030101010101" pitchFamily="2" charset="-122"/>
              </a:rPr>
              <a:t>，以避免与生产代码混淆</a:t>
            </a:r>
            <a:endParaRPr lang="en-US" altLang="zh-CN" sz="2000" b="1" dirty="0">
              <a:solidFill>
                <a:srgbClr val="00B050"/>
              </a:solidFill>
              <a:latin typeface="Fira Code Light" panose="020B0809050000020004" pitchFamily="49" charset="0"/>
              <a:ea typeface="Fira Code Light" panose="020B0809050000020004" pitchFamily="49" charset="0"/>
            </a:endParaRPr>
          </a:p>
          <a:p>
            <a:pPr lvl="1"/>
            <a:r>
              <a:rPr lang="zh-CN" altLang="en-US" sz="2000" dirty="0">
                <a:latin typeface="Fira Code Light" panose="020B0809050000020004" pitchFamily="49" charset="0"/>
                <a:ea typeface="等线" panose="02010600030101010101" pitchFamily="2" charset="-122"/>
              </a:rPr>
              <a:t>模块化设计：将不同功能模块的实现放在各自的子目录中，例如</a:t>
            </a:r>
            <a:r>
              <a:rPr lang="en-US" altLang="zh-CN" sz="2000" dirty="0" err="1">
                <a:latin typeface="Fira Code Light" panose="020B0809050000020004" pitchFamily="49" charset="0"/>
                <a:ea typeface="Fira Code Light" panose="020B0809050000020004" pitchFamily="49" charset="0"/>
              </a:rPr>
              <a:t>src</a:t>
            </a:r>
            <a:r>
              <a:rPr lang="en-US" altLang="zh-CN" sz="2000" dirty="0">
                <a:latin typeface="Fira Code Light" panose="020B0809050000020004" pitchFamily="49" charset="0"/>
                <a:ea typeface="Fira Code Light" panose="020B0809050000020004" pitchFamily="49" charset="0"/>
              </a:rPr>
              <a:t>/module1</a:t>
            </a:r>
            <a:r>
              <a:rPr lang="zh-CN" altLang="en-US" sz="2000" dirty="0">
                <a:latin typeface="Fira Code Light" panose="020B0809050000020004" pitchFamily="49" charset="0"/>
                <a:ea typeface="等线" panose="02010600030101010101" pitchFamily="2" charset="-122"/>
              </a:rPr>
              <a:t>，</a:t>
            </a:r>
            <a:r>
              <a:rPr lang="en-US" altLang="zh-CN" sz="2000" dirty="0" err="1">
                <a:latin typeface="Fira Code Light" panose="020B0809050000020004" pitchFamily="49" charset="0"/>
                <a:ea typeface="Fira Code Light" panose="020B0809050000020004" pitchFamily="49" charset="0"/>
              </a:rPr>
              <a:t>src</a:t>
            </a:r>
            <a:r>
              <a:rPr lang="en-US" altLang="zh-CN" sz="2000" dirty="0">
                <a:latin typeface="Fira Code Light" panose="020B0809050000020004" pitchFamily="49" charset="0"/>
                <a:ea typeface="Fira Code Light" panose="020B0809050000020004" pitchFamily="49" charset="0"/>
              </a:rPr>
              <a:t>/module2</a:t>
            </a:r>
            <a:r>
              <a:rPr lang="zh-CN" altLang="en-US" sz="2000" dirty="0">
                <a:latin typeface="Fira Code Light" panose="020B0809050000020004" pitchFamily="49" charset="0"/>
                <a:ea typeface="等线" panose="02010600030101010101" pitchFamily="2" charset="-122"/>
              </a:rPr>
              <a:t>，方便进行扩展和维护</a:t>
            </a:r>
            <a:endParaRPr lang="en-US" altLang="zh-CN" sz="2000" dirty="0">
              <a:latin typeface="Fira Code Light" panose="020B0809050000020004" pitchFamily="49" charset="0"/>
              <a:ea typeface="Fira Code Light" panose="020B0809050000020004" pitchFamily="49" charset="0"/>
            </a:endParaRPr>
          </a:p>
        </p:txBody>
      </p:sp>
    </p:spTree>
    <p:extLst>
      <p:ext uri="{BB962C8B-B14F-4D97-AF65-F5344CB8AC3E}">
        <p14:creationId xmlns:p14="http://schemas.microsoft.com/office/powerpoint/2010/main" val="3639081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Fira Code Light" panose="020B0809050000020004" pitchFamily="49" charset="0"/>
                <a:ea typeface="等线" panose="02010600030101010101" pitchFamily="2" charset="-122"/>
              </a:rPr>
              <a:t>目录结构设计实践</a:t>
            </a:r>
          </a:p>
        </p:txBody>
      </p:sp>
      <p:sp>
        <p:nvSpPr>
          <p:cNvPr id="2" name="文本占位符 1">
            <a:extLst>
              <a:ext uri="{FF2B5EF4-FFF2-40B4-BE49-F238E27FC236}">
                <a16:creationId xmlns:a16="http://schemas.microsoft.com/office/drawing/2014/main" id="{04B02DAB-CE29-4A6D-A01B-1870344566E1}"/>
              </a:ext>
            </a:extLst>
          </p:cNvPr>
          <p:cNvSpPr>
            <a:spLocks noGrp="1"/>
          </p:cNvSpPr>
          <p:nvPr>
            <p:ph type="body" sz="quarter" idx="10"/>
          </p:nvPr>
        </p:nvSpPr>
        <p:spPr>
          <a:xfrm>
            <a:off x="4750419" y="975469"/>
            <a:ext cx="6865505" cy="4879805"/>
          </a:xfrm>
        </p:spPr>
        <p:txBody>
          <a:bodyPr/>
          <a:lstStyle/>
          <a:p>
            <a:pPr marL="342900" indent="-342900">
              <a:lnSpc>
                <a:spcPct val="150000"/>
              </a:lnSpc>
              <a:buFont typeface="Wingdings" panose="05000000000000000000" pitchFamily="2" charset="2"/>
              <a:buChar char="l"/>
            </a:pPr>
            <a:r>
              <a:rPr lang="zh-CN" altLang="en-US" sz="2000" b="0" dirty="0">
                <a:effectLst/>
                <a:latin typeface="Fira Code Light" panose="020B0809050000020004" pitchFamily="49" charset="0"/>
                <a:ea typeface="等线" panose="02010600030101010101" pitchFamily="2" charset="-122"/>
              </a:rPr>
              <a:t>按照不同的稳定度和复用度划分：例如按照核心部分、接口部分以及每个独立扩展方向进行目录划分</a:t>
            </a:r>
          </a:p>
          <a:p>
            <a:pPr marL="342900" indent="-342900">
              <a:lnSpc>
                <a:spcPct val="150000"/>
              </a:lnSpc>
              <a:buFont typeface="Wingdings" panose="05000000000000000000" pitchFamily="2" charset="2"/>
              <a:buChar char="l"/>
            </a:pPr>
            <a:r>
              <a:rPr lang="zh-CN" altLang="en-US" sz="2000" b="0" dirty="0">
                <a:effectLst/>
                <a:latin typeface="Fira Code Light" panose="020B0809050000020004" pitchFamily="49" charset="0"/>
                <a:ea typeface="等线" panose="02010600030101010101" pitchFamily="2" charset="-122"/>
              </a:rPr>
              <a:t>目录结构有限关注构建和发布约束，兼顾逻辑结构一致性</a:t>
            </a:r>
          </a:p>
          <a:p>
            <a:endParaRPr lang="zh-CN" altLang="en-US" dirty="0">
              <a:latin typeface="Fira Code Light" panose="020B0809050000020004" pitchFamily="49" charset="0"/>
              <a:ea typeface="等线" panose="02010600030101010101" pitchFamily="2" charset="-122"/>
            </a:endParaRPr>
          </a:p>
        </p:txBody>
      </p:sp>
      <p:sp>
        <p:nvSpPr>
          <p:cNvPr id="9" name="文本框 8">
            <a:extLst>
              <a:ext uri="{FF2B5EF4-FFF2-40B4-BE49-F238E27FC236}">
                <a16:creationId xmlns:a16="http://schemas.microsoft.com/office/drawing/2014/main" id="{D18430DD-475B-493F-8360-697CC10220E1}"/>
              </a:ext>
            </a:extLst>
          </p:cNvPr>
          <p:cNvSpPr txBox="1"/>
          <p:nvPr/>
        </p:nvSpPr>
        <p:spPr>
          <a:xfrm>
            <a:off x="4750418" y="2848320"/>
            <a:ext cx="6186309" cy="369332"/>
          </a:xfrm>
          <a:prstGeom prst="rect">
            <a:avLst/>
          </a:prstGeom>
          <a:noFill/>
        </p:spPr>
        <p:txBody>
          <a:bodyPr wrap="none" rtlCol="0">
            <a:spAutoFit/>
          </a:bodyPr>
          <a:lstStyle/>
          <a:p>
            <a:r>
              <a:rPr lang="zh-CN" altLang="en-US" b="1" dirty="0">
                <a:solidFill>
                  <a:srgbClr val="FF0000"/>
                </a:solidFill>
                <a:latin typeface="Fira Code Light" panose="020B0809050000020004" pitchFamily="49" charset="0"/>
                <a:ea typeface="等线" panose="02010600030101010101" pitchFamily="2" charset="-122"/>
              </a:rPr>
              <a:t>由于文件路径发生改变，请自行更改报错代码的头文件路径</a:t>
            </a:r>
          </a:p>
        </p:txBody>
      </p:sp>
      <p:pic>
        <p:nvPicPr>
          <p:cNvPr id="6" name="图片 5">
            <a:extLst>
              <a:ext uri="{FF2B5EF4-FFF2-40B4-BE49-F238E27FC236}">
                <a16:creationId xmlns:a16="http://schemas.microsoft.com/office/drawing/2014/main" id="{6F04980B-7109-D555-24DA-3D05499335CB}"/>
              </a:ext>
            </a:extLst>
          </p:cNvPr>
          <p:cNvPicPr>
            <a:picLocks noChangeAspect="1"/>
          </p:cNvPicPr>
          <p:nvPr/>
        </p:nvPicPr>
        <p:blipFill>
          <a:blip r:embed="rId3"/>
          <a:stretch>
            <a:fillRect/>
          </a:stretch>
        </p:blipFill>
        <p:spPr>
          <a:xfrm>
            <a:off x="731838" y="1110407"/>
            <a:ext cx="3784795" cy="3829247"/>
          </a:xfrm>
          <a:prstGeom prst="rect">
            <a:avLst/>
          </a:prstGeom>
        </p:spPr>
      </p:pic>
      <p:sp>
        <p:nvSpPr>
          <p:cNvPr id="7" name="文本框 6">
            <a:extLst>
              <a:ext uri="{FF2B5EF4-FFF2-40B4-BE49-F238E27FC236}">
                <a16:creationId xmlns:a16="http://schemas.microsoft.com/office/drawing/2014/main" id="{E831402B-B6AD-C1E2-840D-16162CD8694B}"/>
              </a:ext>
            </a:extLst>
          </p:cNvPr>
          <p:cNvSpPr txBox="1"/>
          <p:nvPr/>
        </p:nvSpPr>
        <p:spPr>
          <a:xfrm>
            <a:off x="4861931" y="3462326"/>
            <a:ext cx="6753993" cy="1477328"/>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“physical design and code layering improve code readability”</a:t>
            </a:r>
          </a:p>
          <a:p>
            <a:r>
              <a:rPr lang="en-US" altLang="zh-CN" b="1" dirty="0">
                <a:solidFill>
                  <a:srgbClr val="FF0000"/>
                </a:solidFill>
                <a:latin typeface="Fira Code Light" panose="020B0809050000020004" pitchFamily="49" charset="0"/>
                <a:ea typeface="Fira Code Light" panose="020B0809050000020004" pitchFamily="49" charset="0"/>
              </a:rPr>
              <a:t>git</a:t>
            </a:r>
            <a:r>
              <a:rPr lang="zh-CN" altLang="en-US" b="1" dirty="0">
                <a:solidFill>
                  <a:srgbClr val="FF0000"/>
                </a:solidFill>
                <a:latin typeface="Fira Code Light" panose="020B0809050000020004" pitchFamily="49" charset="0"/>
                <a:ea typeface="Fira Code Light" panose="020B0809050000020004" pitchFamily="49" charset="0"/>
              </a:rPr>
              <a:t> </a:t>
            </a:r>
            <a:r>
              <a:rPr lang="en-US" altLang="zh-CN" b="1" dirty="0">
                <a:solidFill>
                  <a:srgbClr val="FF0000"/>
                </a:solidFill>
                <a:latin typeface="Fira Code Light" panose="020B0809050000020004" pitchFamily="49" charset="0"/>
                <a:ea typeface="Fira Code Light" panose="020B0809050000020004" pitchFamily="49" charset="0"/>
              </a:rPr>
              <a:t>branch lab4-comprehensive-actual-combat</a:t>
            </a:r>
          </a:p>
        </p:txBody>
      </p:sp>
    </p:spTree>
    <p:extLst>
      <p:ext uri="{BB962C8B-B14F-4D97-AF65-F5344CB8AC3E}">
        <p14:creationId xmlns:p14="http://schemas.microsoft.com/office/powerpoint/2010/main" val="32581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150F254-A8AD-4246-BE03-E96B506B9844}"/>
              </a:ext>
            </a:extLst>
          </p:cNvPr>
          <p:cNvSpPr>
            <a:spLocks noGrp="1"/>
          </p:cNvSpPr>
          <p:nvPr>
            <p:ph sz="quarter" idx="10"/>
          </p:nvPr>
        </p:nvSpPr>
        <p:spPr>
          <a:xfrm>
            <a:off x="1019175" y="1844674"/>
            <a:ext cx="10153650" cy="4409369"/>
          </a:xfrm>
        </p:spPr>
        <p:txBody>
          <a:bodyPr/>
          <a:lstStyle/>
          <a:p>
            <a:pPr marL="0" indent="0" algn="l">
              <a:lnSpc>
                <a:spcPct val="150000"/>
              </a:lnSpc>
              <a:buNone/>
            </a:pPr>
            <a:r>
              <a:rPr lang="zh-CN" altLang="en-US" sz="2800" b="1" i="0" dirty="0">
                <a:solidFill>
                  <a:srgbClr val="111111"/>
                </a:solidFill>
                <a:effectLst/>
                <a:latin typeface="Fira Code Light" panose="020B0809050000020004" pitchFamily="49" charset="0"/>
                <a:ea typeface="等线" panose="02010600030101010101" pitchFamily="2" charset="-122"/>
              </a:rPr>
              <a:t>目录</a:t>
            </a:r>
            <a:r>
              <a:rPr lang="zh-CN" altLang="en-US" sz="2800" b="1" dirty="0">
                <a:solidFill>
                  <a:srgbClr val="111111"/>
                </a:solidFill>
                <a:latin typeface="Fira Code Light" panose="020B0809050000020004" pitchFamily="49" charset="0"/>
                <a:ea typeface="等线" panose="02010600030101010101" pitchFamily="2" charset="-122"/>
              </a:rPr>
              <a:t>结构设计</a:t>
            </a:r>
            <a:r>
              <a:rPr lang="zh-CN" altLang="en-US" sz="2800" b="1" i="0" dirty="0">
                <a:solidFill>
                  <a:srgbClr val="111111"/>
                </a:solidFill>
                <a:effectLst/>
                <a:latin typeface="Fira Code Light" panose="020B0809050000020004" pitchFamily="49" charset="0"/>
                <a:ea typeface="等线" panose="02010600030101010101" pitchFamily="2" charset="-122"/>
              </a:rPr>
              <a:t>的重要性</a:t>
            </a:r>
          </a:p>
          <a:p>
            <a:pPr marL="342900" indent="-342900" algn="l">
              <a:lnSpc>
                <a:spcPct val="150000"/>
              </a:lnSpc>
            </a:pPr>
            <a:r>
              <a:rPr lang="zh-CN" altLang="en-US" sz="2400" b="1" i="0" dirty="0">
                <a:solidFill>
                  <a:srgbClr val="111111"/>
                </a:solidFill>
                <a:effectLst/>
                <a:latin typeface="Fira Code Light" panose="020B0809050000020004" pitchFamily="49" charset="0"/>
                <a:ea typeface="等线" panose="02010600030101010101" pitchFamily="2" charset="-122"/>
              </a:rPr>
              <a:t>模块化设计</a:t>
            </a:r>
            <a:r>
              <a:rPr lang="zh-CN" altLang="en-US" sz="2400" b="0" i="0" dirty="0">
                <a:solidFill>
                  <a:srgbClr val="111111"/>
                </a:solidFill>
                <a:effectLst/>
                <a:latin typeface="Fira Code Light" panose="020B0809050000020004" pitchFamily="49" charset="0"/>
                <a:ea typeface="等线" panose="02010600030101010101" pitchFamily="2" charset="-122"/>
              </a:rPr>
              <a:t>：</a:t>
            </a:r>
            <a:r>
              <a:rPr lang="zh-CN" altLang="en-US" sz="2400" dirty="0">
                <a:solidFill>
                  <a:srgbClr val="111111"/>
                </a:solidFill>
                <a:latin typeface="Fira Code Light" panose="020B0809050000020004" pitchFamily="49" charset="0"/>
                <a:ea typeface="等线" panose="02010600030101010101" pitchFamily="2" charset="-122"/>
              </a:rPr>
              <a:t>按功能划分，确保独立和职责明确</a:t>
            </a:r>
            <a:endParaRPr lang="zh-CN" altLang="en-US" sz="2400" b="0" i="0" dirty="0">
              <a:solidFill>
                <a:srgbClr val="111111"/>
              </a:solidFill>
              <a:effectLst/>
              <a:latin typeface="Fira Code Light" panose="020B0809050000020004" pitchFamily="49" charset="0"/>
              <a:ea typeface="等线" panose="02010600030101010101" pitchFamily="2" charset="-122"/>
            </a:endParaRPr>
          </a:p>
          <a:p>
            <a:pPr marL="342900" indent="-342900" algn="l">
              <a:lnSpc>
                <a:spcPct val="150000"/>
              </a:lnSpc>
            </a:pPr>
            <a:r>
              <a:rPr lang="zh-CN" altLang="en-US" sz="2400" b="1" i="0" dirty="0">
                <a:solidFill>
                  <a:srgbClr val="111111"/>
                </a:solidFill>
                <a:effectLst/>
                <a:latin typeface="Fira Code Light" panose="020B0809050000020004" pitchFamily="49" charset="0"/>
                <a:ea typeface="等线" panose="02010600030101010101" pitchFamily="2" charset="-122"/>
              </a:rPr>
              <a:t>减少耦合</a:t>
            </a:r>
            <a:r>
              <a:rPr lang="zh-CN" altLang="en-US" sz="2400" b="0" i="0" dirty="0">
                <a:solidFill>
                  <a:srgbClr val="111111"/>
                </a:solidFill>
                <a:effectLst/>
                <a:latin typeface="Fira Code Light" panose="020B0809050000020004" pitchFamily="49" charset="0"/>
                <a:ea typeface="等线" panose="02010600030101010101" pitchFamily="2" charset="-122"/>
              </a:rPr>
              <a:t>：</a:t>
            </a:r>
            <a:r>
              <a:rPr lang="zh-CN" altLang="en-US" sz="2400" dirty="0">
                <a:solidFill>
                  <a:srgbClr val="111111"/>
                </a:solidFill>
                <a:latin typeface="Fira Code Light" panose="020B0809050000020004" pitchFamily="49" charset="0"/>
                <a:ea typeface="等线" panose="02010600030101010101" pitchFamily="2" charset="-122"/>
              </a:rPr>
              <a:t>合理结构，提升灵活性</a:t>
            </a:r>
            <a:endParaRPr lang="zh-CN" altLang="en-US" sz="2400" b="0" i="0" dirty="0">
              <a:solidFill>
                <a:srgbClr val="111111"/>
              </a:solidFill>
              <a:effectLst/>
              <a:latin typeface="Fira Code Light" panose="020B0809050000020004" pitchFamily="49" charset="0"/>
              <a:ea typeface="等线" panose="02010600030101010101" pitchFamily="2" charset="-122"/>
            </a:endParaRPr>
          </a:p>
          <a:p>
            <a:pPr marL="342900" indent="-342900" algn="l">
              <a:lnSpc>
                <a:spcPct val="150000"/>
              </a:lnSpc>
            </a:pPr>
            <a:r>
              <a:rPr lang="zh-CN" altLang="en-US" sz="2400" b="1" i="0" dirty="0">
                <a:solidFill>
                  <a:srgbClr val="111111"/>
                </a:solidFill>
                <a:effectLst/>
                <a:latin typeface="Fira Code Light" panose="020B0809050000020004" pitchFamily="49" charset="0"/>
                <a:ea typeface="等线" panose="02010600030101010101" pitchFamily="2" charset="-122"/>
              </a:rPr>
              <a:t>提高可维护性</a:t>
            </a:r>
            <a:r>
              <a:rPr lang="zh-CN" altLang="en-US" sz="2400" b="0" i="0" dirty="0">
                <a:solidFill>
                  <a:srgbClr val="111111"/>
                </a:solidFill>
                <a:effectLst/>
                <a:latin typeface="Fira Code Light" panose="020B0809050000020004" pitchFamily="49" charset="0"/>
                <a:ea typeface="等线" panose="02010600030101010101" pitchFamily="2" charset="-122"/>
              </a:rPr>
              <a:t>：</a:t>
            </a:r>
            <a:r>
              <a:rPr lang="zh-CN" altLang="en-US" sz="2400" dirty="0">
                <a:solidFill>
                  <a:srgbClr val="111111"/>
                </a:solidFill>
                <a:latin typeface="Fira Code Light" panose="020B0809050000020004" pitchFamily="49" charset="0"/>
                <a:ea typeface="等线" panose="02010600030101010101" pitchFamily="2" charset="-122"/>
              </a:rPr>
              <a:t>清晰结构，便于理解和维护</a:t>
            </a:r>
            <a:endParaRPr lang="zh-CN" altLang="en-US" sz="2400" b="0" i="0" dirty="0">
              <a:solidFill>
                <a:srgbClr val="111111"/>
              </a:solidFill>
              <a:effectLst/>
              <a:latin typeface="Fira Code Light" panose="020B0809050000020004" pitchFamily="49" charset="0"/>
              <a:ea typeface="等线" panose="02010600030101010101" pitchFamily="2" charset="-122"/>
            </a:endParaRPr>
          </a:p>
          <a:p>
            <a:endParaRPr lang="zh-CN" altLang="en-US" sz="2400" dirty="0">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2707558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实验</a:t>
            </a:r>
            <a:r>
              <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3</a:t>
            </a:r>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回顾</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项目实践</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2.1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面向接口编程</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2.2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任务编排</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2.3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目录结构设计</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总结</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extLst>
      <p:ext uri="{BB962C8B-B14F-4D97-AF65-F5344CB8AC3E}">
        <p14:creationId xmlns:p14="http://schemas.microsoft.com/office/powerpoint/2010/main" val="1087676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pPr marL="0" indent="0">
              <a:buNone/>
            </a:pPr>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通过本课程的学习：</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面向接口编程：通过泛型编程技术，提升可扩展性</a:t>
            </a:r>
            <a:endParaRPr lang="en-US" altLang="zh-CN" sz="2000" dirty="0">
              <a:highlight>
                <a:srgbClr val="FFFF00"/>
              </a:highlight>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任务编排：将复杂问题分解为原子操作，实现任务编排，提升代码扩展性</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目录结构设计：按功能划分，确保独立和职责明确，清晰结构，便于理解和维护</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0" indent="0">
              <a:buNone/>
            </a:pPr>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这些技能和知识将为您在未来的企业软件开发中打下坚实的基础，帮助您成为一名更加专业和高效的软件开发者。</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pPr marL="0" indent="0">
              <a:buNone/>
            </a:pPr>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感谢您参与本课程，期待您在未来的软件开发工作中取得更大的成就！</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29CCE-2B0B-4C2C-BF08-A99FC840E711}"/>
              </a:ext>
            </a:extLst>
          </p:cNvPr>
          <p:cNvSpPr>
            <a:spLocks noGrp="1"/>
          </p:cNvSpPr>
          <p:nvPr>
            <p:ph type="title"/>
          </p:nvPr>
        </p:nvSpPr>
        <p:spPr/>
        <p:txBody>
          <a:bodyPr/>
          <a:lstStyle/>
          <a:p>
            <a:r>
              <a:rPr lang="zh-CN" altLang="en-US" b="1" dirty="0">
                <a:latin typeface="等线" panose="02010600030101010101" pitchFamily="2" charset="-122"/>
                <a:ea typeface="等线" panose="02010600030101010101" pitchFamily="2" charset="-122"/>
              </a:rPr>
              <a:t>作业</a:t>
            </a:r>
          </a:p>
        </p:txBody>
      </p:sp>
      <p:sp>
        <p:nvSpPr>
          <p:cNvPr id="4" name="文本占位符 3"/>
          <p:cNvSpPr>
            <a:spLocks noGrp="1"/>
          </p:cNvSpPr>
          <p:nvPr>
            <p:ph type="body" sz="quarter" idx="10"/>
          </p:nvPr>
        </p:nvSpPr>
        <p:spPr>
          <a:xfrm>
            <a:off x="723760" y="933450"/>
            <a:ext cx="10728326" cy="4879805"/>
          </a:xfrm>
        </p:spPr>
        <p:txBody>
          <a:bodyPr/>
          <a:lstStyle/>
          <a:p>
            <a:pPr marL="0" indent="0">
              <a:lnSpc>
                <a:spcPct val="150000"/>
              </a:lnSpc>
              <a:buNone/>
            </a:pPr>
            <a:r>
              <a:rPr lang="zh-CN" altLang="en-US" sz="2200" b="1" dirty="0">
                <a:effectLst/>
                <a:latin typeface="等线" panose="02010600030101010101" pitchFamily="2" charset="-122"/>
                <a:ea typeface="等线" panose="02010600030101010101" pitchFamily="2" charset="-122"/>
              </a:rPr>
              <a:t>支持不同类型的车辆</a:t>
            </a:r>
            <a:r>
              <a:rPr lang="en-US" altLang="zh-CN" sz="2200" b="1" dirty="0">
                <a:effectLst/>
                <a:latin typeface="等线" panose="02010600030101010101" pitchFamily="2" charset="-122"/>
                <a:ea typeface="等线" panose="02010600030101010101" pitchFamily="2" charset="-122"/>
              </a:rPr>
              <a:t>:</a:t>
            </a:r>
            <a:endParaRPr lang="zh-CN" altLang="en-US" sz="2200" b="1" dirty="0">
              <a:effectLst/>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F1AD2334-DCCC-4202-A9AF-3B9F6ADA2F67}"/>
              </a:ext>
            </a:extLst>
          </p:cNvPr>
          <p:cNvSpPr txBox="1"/>
          <p:nvPr/>
        </p:nvSpPr>
        <p:spPr>
          <a:xfrm>
            <a:off x="412937" y="3954380"/>
            <a:ext cx="4861590" cy="1994713"/>
          </a:xfrm>
          <a:prstGeom prst="rect">
            <a:avLst/>
          </a:prstGeom>
          <a:noFill/>
        </p:spPr>
        <p:txBody>
          <a:bodyPr wrap="square">
            <a:spAutoFit/>
          </a:bodyPr>
          <a:lstStyle/>
          <a:p>
            <a:pPr marL="687070" lvl="1" indent="-285750" defTabSz="914034" fontAlgn="ctr">
              <a:lnSpc>
                <a:spcPct val="150000"/>
              </a:lnSpc>
              <a:spcBef>
                <a:spcPts val="720"/>
              </a:spcBef>
              <a:buSzPct val="50000"/>
              <a:buFont typeface="Wingdings" panose="05000000000000000000" pitchFamily="2" charset="2"/>
              <a:buChar char="l"/>
            </a:pPr>
            <a:r>
              <a:rPr lang="en-US" altLang="zh-CN" sz="2000" b="1" dirty="0">
                <a:solidFill>
                  <a:srgbClr val="333333"/>
                </a:solidFill>
                <a:latin typeface="Fira Code Light" panose="020B0809050000020004" pitchFamily="49" charset="0"/>
                <a:ea typeface="Fira Code Light" panose="020B0809050000020004" pitchFamily="49" charset="0"/>
              </a:rPr>
              <a:t>Bus</a:t>
            </a:r>
          </a:p>
          <a:p>
            <a:pPr marL="1144270" lvl="2" indent="-285750">
              <a:lnSpc>
                <a:spcPct val="150000"/>
              </a:lnSpc>
              <a:buFont typeface="Arial" panose="020B0604020202020204" pitchFamily="34" charset="0"/>
              <a:buChar char="•"/>
            </a:pPr>
            <a:r>
              <a:rPr lang="zh-CN" altLang="en-US" sz="1600" b="0" dirty="0">
                <a:solidFill>
                  <a:srgbClr val="333333"/>
                </a:solidFill>
                <a:effectLst/>
                <a:latin typeface="Fira Code Light" panose="020B0809050000020004" pitchFamily="49" charset="0"/>
                <a:ea typeface="等线" panose="02010600030101010101" pitchFamily="2" charset="-122"/>
              </a:rPr>
              <a:t>占</a:t>
            </a:r>
            <a:r>
              <a:rPr lang="en-US" altLang="zh-CN" sz="1600" b="0" dirty="0">
                <a:solidFill>
                  <a:srgbClr val="333333"/>
                </a:solidFill>
                <a:effectLst/>
                <a:latin typeface="Fira Code Light" panose="020B0809050000020004" pitchFamily="49" charset="0"/>
                <a:ea typeface="Fira Code Light" panose="020B0809050000020004" pitchFamily="49" charset="0"/>
              </a:rPr>
              <a:t>2</a:t>
            </a:r>
            <a:r>
              <a:rPr lang="zh-CN" altLang="en-US" sz="1600" b="0" dirty="0">
                <a:solidFill>
                  <a:srgbClr val="333333"/>
                </a:solidFill>
                <a:effectLst/>
                <a:latin typeface="Fira Code Light" panose="020B0809050000020004" pitchFamily="49" charset="0"/>
                <a:ea typeface="等线" panose="02010600030101010101" pitchFamily="2" charset="-122"/>
              </a:rPr>
              <a:t>格，它的坐标是车头的坐标</a:t>
            </a:r>
          </a:p>
          <a:p>
            <a:pPr marL="1144270" lvl="2" indent="-285750">
              <a:lnSpc>
                <a:spcPct val="150000"/>
              </a:lnSpc>
              <a:buFont typeface="Arial" panose="020B0604020202020204" pitchFamily="34" charset="0"/>
              <a:buChar char="•"/>
            </a:pPr>
            <a:r>
              <a:rPr lang="en-US" altLang="zh-CN" sz="1600" b="0" dirty="0">
                <a:solidFill>
                  <a:srgbClr val="333333"/>
                </a:solidFill>
                <a:effectLst/>
                <a:latin typeface="Fira Code Light" panose="020B0809050000020004" pitchFamily="49" charset="0"/>
                <a:ea typeface="Fira Code Light" panose="020B0809050000020004" pitchFamily="49" charset="0"/>
              </a:rPr>
              <a:t>M:</a:t>
            </a:r>
            <a:r>
              <a:rPr lang="zh-CN" altLang="en-US" sz="1600" b="0" dirty="0">
                <a:solidFill>
                  <a:srgbClr val="333333"/>
                </a:solidFill>
                <a:effectLst/>
                <a:latin typeface="Fira Code Light" panose="020B0809050000020004" pitchFamily="49" charset="0"/>
                <a:ea typeface="等线" panose="02010600030101010101" pitchFamily="2" charset="-122"/>
              </a:rPr>
              <a:t>前进，</a:t>
            </a:r>
            <a:r>
              <a:rPr lang="en-US" altLang="zh-CN" sz="1600" b="0" dirty="0">
                <a:solidFill>
                  <a:srgbClr val="333333"/>
                </a:solidFill>
                <a:effectLst/>
                <a:latin typeface="Fira Code Light" panose="020B0809050000020004" pitchFamily="49" charset="0"/>
                <a:ea typeface="Fira Code Light" panose="020B0809050000020004" pitchFamily="49" charset="0"/>
              </a:rPr>
              <a:t>1</a:t>
            </a:r>
            <a:r>
              <a:rPr lang="zh-CN" altLang="en-US" sz="1600" b="0" dirty="0">
                <a:solidFill>
                  <a:srgbClr val="333333"/>
                </a:solidFill>
                <a:effectLst/>
                <a:latin typeface="Fira Code Light" panose="020B0809050000020004" pitchFamily="49" charset="0"/>
                <a:ea typeface="等线" panose="02010600030101010101" pitchFamily="2" charset="-122"/>
              </a:rPr>
              <a:t>次移动</a:t>
            </a:r>
            <a:r>
              <a:rPr lang="en-US" altLang="zh-CN" sz="1600" b="0" dirty="0">
                <a:solidFill>
                  <a:srgbClr val="333333"/>
                </a:solidFill>
                <a:effectLst/>
                <a:latin typeface="Fira Code Light" panose="020B0809050000020004" pitchFamily="49" charset="0"/>
                <a:ea typeface="Fira Code Light" panose="020B0809050000020004" pitchFamily="49" charset="0"/>
              </a:rPr>
              <a:t>1</a:t>
            </a:r>
            <a:r>
              <a:rPr lang="zh-CN" altLang="en-US" sz="1600" b="0" dirty="0">
                <a:solidFill>
                  <a:srgbClr val="333333"/>
                </a:solidFill>
                <a:effectLst/>
                <a:latin typeface="Fira Code Light" panose="020B0809050000020004" pitchFamily="49" charset="0"/>
                <a:ea typeface="等线" panose="02010600030101010101" pitchFamily="2" charset="-122"/>
              </a:rPr>
              <a:t>格</a:t>
            </a:r>
          </a:p>
          <a:p>
            <a:pPr marL="1144270" lvl="2" indent="-285750">
              <a:lnSpc>
                <a:spcPct val="150000"/>
              </a:lnSpc>
              <a:buFont typeface="Arial" panose="020B0604020202020204" pitchFamily="34" charset="0"/>
              <a:buChar char="•"/>
            </a:pPr>
            <a:r>
              <a:rPr lang="en-US" altLang="zh-CN" sz="1600" b="0" dirty="0">
                <a:solidFill>
                  <a:srgbClr val="333333"/>
                </a:solidFill>
                <a:effectLst/>
                <a:latin typeface="Fira Code Light" panose="020B0809050000020004" pitchFamily="49" charset="0"/>
                <a:ea typeface="Fira Code Light" panose="020B0809050000020004" pitchFamily="49" charset="0"/>
              </a:rPr>
              <a:t>L:</a:t>
            </a:r>
            <a:r>
              <a:rPr lang="zh-CN" altLang="en-US" sz="1600" b="0" dirty="0">
                <a:solidFill>
                  <a:srgbClr val="333333"/>
                </a:solidFill>
                <a:effectLst/>
                <a:latin typeface="Fira Code Light" panose="020B0809050000020004" pitchFamily="49" charset="0"/>
                <a:ea typeface="等线" panose="02010600030101010101" pitchFamily="2" charset="-122"/>
              </a:rPr>
              <a:t>前进</a:t>
            </a:r>
            <a:r>
              <a:rPr lang="en-US" altLang="zh-CN" sz="1600" b="0" dirty="0">
                <a:solidFill>
                  <a:srgbClr val="333333"/>
                </a:solidFill>
                <a:effectLst/>
                <a:latin typeface="Fira Code Light" panose="020B0809050000020004" pitchFamily="49" charset="0"/>
                <a:ea typeface="Fira Code Light" panose="020B0809050000020004" pitchFamily="49" charset="0"/>
              </a:rPr>
              <a:t>1</a:t>
            </a:r>
            <a:r>
              <a:rPr lang="zh-CN" altLang="en-US" sz="1600" b="0" dirty="0">
                <a:solidFill>
                  <a:srgbClr val="333333"/>
                </a:solidFill>
                <a:effectLst/>
                <a:latin typeface="Fira Code Light" panose="020B0809050000020004" pitchFamily="49" charset="0"/>
                <a:ea typeface="等线" panose="02010600030101010101" pitchFamily="2" charset="-122"/>
              </a:rPr>
              <a:t>格，左转</a:t>
            </a:r>
            <a:r>
              <a:rPr lang="en-US" altLang="zh-CN" sz="1600" b="0" dirty="0">
                <a:solidFill>
                  <a:srgbClr val="333333"/>
                </a:solidFill>
                <a:effectLst/>
                <a:latin typeface="Fira Code Light" panose="020B0809050000020004" pitchFamily="49" charset="0"/>
                <a:ea typeface="Fira Code Light" panose="020B0809050000020004" pitchFamily="49" charset="0"/>
              </a:rPr>
              <a:t>90</a:t>
            </a:r>
            <a:r>
              <a:rPr lang="zh-CN" altLang="en-US" sz="1600" b="0" dirty="0">
                <a:solidFill>
                  <a:srgbClr val="333333"/>
                </a:solidFill>
                <a:effectLst/>
                <a:latin typeface="Fira Code Light" panose="020B0809050000020004" pitchFamily="49" charset="0"/>
                <a:ea typeface="等线" panose="02010600030101010101" pitchFamily="2" charset="-122"/>
              </a:rPr>
              <a:t>度</a:t>
            </a:r>
          </a:p>
          <a:p>
            <a:pPr marL="1144270" lvl="2" indent="-285750">
              <a:lnSpc>
                <a:spcPct val="150000"/>
              </a:lnSpc>
              <a:buFont typeface="Arial" panose="020B0604020202020204" pitchFamily="34" charset="0"/>
              <a:buChar char="•"/>
            </a:pPr>
            <a:r>
              <a:rPr lang="en-US" altLang="zh-CN" sz="1600" b="0" dirty="0">
                <a:solidFill>
                  <a:srgbClr val="333333"/>
                </a:solidFill>
                <a:effectLst/>
                <a:latin typeface="Fira Code Light" panose="020B0809050000020004" pitchFamily="49" charset="0"/>
                <a:ea typeface="Fira Code Light" panose="020B0809050000020004" pitchFamily="49" charset="0"/>
              </a:rPr>
              <a:t>R:</a:t>
            </a:r>
            <a:r>
              <a:rPr lang="zh-CN" altLang="en-US" sz="1600" b="0" dirty="0">
                <a:solidFill>
                  <a:srgbClr val="333333"/>
                </a:solidFill>
                <a:effectLst/>
                <a:latin typeface="Fira Code Light" panose="020B0809050000020004" pitchFamily="49" charset="0"/>
                <a:ea typeface="等线" panose="02010600030101010101" pitchFamily="2" charset="-122"/>
              </a:rPr>
              <a:t>前进</a:t>
            </a:r>
            <a:r>
              <a:rPr lang="en-US" altLang="zh-CN" sz="1600" b="0" dirty="0">
                <a:solidFill>
                  <a:srgbClr val="333333"/>
                </a:solidFill>
                <a:effectLst/>
                <a:latin typeface="Fira Code Light" panose="020B0809050000020004" pitchFamily="49" charset="0"/>
                <a:ea typeface="Fira Code Light" panose="020B0809050000020004" pitchFamily="49" charset="0"/>
              </a:rPr>
              <a:t>1</a:t>
            </a:r>
            <a:r>
              <a:rPr lang="zh-CN" altLang="en-US" sz="1600" b="0" dirty="0">
                <a:solidFill>
                  <a:srgbClr val="333333"/>
                </a:solidFill>
                <a:effectLst/>
                <a:latin typeface="Fira Code Light" panose="020B0809050000020004" pitchFamily="49" charset="0"/>
                <a:ea typeface="等线" panose="02010600030101010101" pitchFamily="2" charset="-122"/>
              </a:rPr>
              <a:t>格，右转</a:t>
            </a:r>
            <a:r>
              <a:rPr lang="en-US" altLang="zh-CN" sz="1600" b="0" dirty="0">
                <a:solidFill>
                  <a:srgbClr val="333333"/>
                </a:solidFill>
                <a:effectLst/>
                <a:latin typeface="Fira Code Light" panose="020B0809050000020004" pitchFamily="49" charset="0"/>
                <a:ea typeface="Fira Code Light" panose="020B0809050000020004" pitchFamily="49" charset="0"/>
              </a:rPr>
              <a:t>90</a:t>
            </a:r>
            <a:r>
              <a:rPr lang="zh-CN" altLang="en-US" sz="1600" b="0" dirty="0">
                <a:solidFill>
                  <a:srgbClr val="333333"/>
                </a:solidFill>
                <a:effectLst/>
                <a:latin typeface="Fira Code Light" panose="020B0809050000020004" pitchFamily="49" charset="0"/>
                <a:ea typeface="等线" panose="02010600030101010101" pitchFamily="2" charset="-122"/>
              </a:rPr>
              <a:t>度</a:t>
            </a:r>
          </a:p>
        </p:txBody>
      </p:sp>
      <p:sp>
        <p:nvSpPr>
          <p:cNvPr id="6" name="文本框 5">
            <a:extLst>
              <a:ext uri="{FF2B5EF4-FFF2-40B4-BE49-F238E27FC236}">
                <a16:creationId xmlns:a16="http://schemas.microsoft.com/office/drawing/2014/main" id="{C6BF929C-5AA4-4EB4-B53F-2E4DF3CF69FD}"/>
              </a:ext>
            </a:extLst>
          </p:cNvPr>
          <p:cNvSpPr txBox="1"/>
          <p:nvPr/>
        </p:nvSpPr>
        <p:spPr>
          <a:xfrm>
            <a:off x="412937" y="1482794"/>
            <a:ext cx="4743755" cy="1977464"/>
          </a:xfrm>
          <a:prstGeom prst="rect">
            <a:avLst/>
          </a:prstGeom>
          <a:noFill/>
        </p:spPr>
        <p:txBody>
          <a:bodyPr wrap="square">
            <a:spAutoFit/>
          </a:bodyPr>
          <a:lstStyle/>
          <a:p>
            <a:pPr marL="687070" lvl="1" indent="-285750" defTabSz="914034" fontAlgn="ctr">
              <a:lnSpc>
                <a:spcPct val="150000"/>
              </a:lnSpc>
              <a:spcBef>
                <a:spcPts val="720"/>
              </a:spcBef>
              <a:buSzPct val="50000"/>
              <a:buFont typeface="Wingdings" panose="05000000000000000000" pitchFamily="2" charset="2"/>
              <a:buChar char="l"/>
            </a:pPr>
            <a:r>
              <a:rPr lang="zh-CN" altLang="en-US" sz="2000" b="1" dirty="0">
                <a:solidFill>
                  <a:srgbClr val="333333"/>
                </a:solidFill>
                <a:latin typeface="Fira Code Light" panose="020B0809050000020004" pitchFamily="49" charset="0"/>
                <a:ea typeface="等线" panose="02010600030101010101" pitchFamily="2" charset="-122"/>
              </a:rPr>
              <a:t>跑车</a:t>
            </a:r>
          </a:p>
          <a:p>
            <a:pPr marL="1144270" lvl="2" indent="-285750" defTabSz="914034" fontAlgn="ctr">
              <a:lnSpc>
                <a:spcPct val="150000"/>
              </a:lnSpc>
              <a:spcBef>
                <a:spcPts val="720"/>
              </a:spcBef>
              <a:buSzPct val="50000"/>
              <a:buFont typeface="Wingdings" panose="05000000000000000000" pitchFamily="2" charset="2"/>
              <a:buChar char="l"/>
            </a:pPr>
            <a:r>
              <a:rPr lang="en-US" altLang="zh-CN" sz="1600" dirty="0">
                <a:solidFill>
                  <a:srgbClr val="333333"/>
                </a:solidFill>
                <a:latin typeface="Fira Code Light" panose="020B0809050000020004" pitchFamily="49" charset="0"/>
                <a:ea typeface="Fira Code Light" panose="020B0809050000020004" pitchFamily="49" charset="0"/>
              </a:rPr>
              <a:t>M:</a:t>
            </a:r>
            <a:r>
              <a:rPr lang="zh-CN" altLang="en-US" sz="1600" dirty="0">
                <a:solidFill>
                  <a:srgbClr val="333333"/>
                </a:solidFill>
                <a:latin typeface="Fira Code Light" panose="020B0809050000020004" pitchFamily="49" charset="0"/>
                <a:ea typeface="等线" panose="02010600030101010101" pitchFamily="2" charset="-122"/>
              </a:rPr>
              <a:t>前进，</a:t>
            </a:r>
            <a:r>
              <a:rPr lang="en-US" altLang="zh-CN" sz="1600" dirty="0">
                <a:solidFill>
                  <a:srgbClr val="333333"/>
                </a:solidFill>
                <a:latin typeface="Fira Code Light" panose="020B0809050000020004" pitchFamily="49" charset="0"/>
                <a:ea typeface="Fira Code Light" panose="020B0809050000020004" pitchFamily="49" charset="0"/>
              </a:rPr>
              <a:t>1</a:t>
            </a:r>
            <a:r>
              <a:rPr lang="zh-CN" altLang="en-US" sz="1600" dirty="0">
                <a:solidFill>
                  <a:srgbClr val="333333"/>
                </a:solidFill>
                <a:latin typeface="Fira Code Light" panose="020B0809050000020004" pitchFamily="49" charset="0"/>
                <a:ea typeface="等线" panose="02010600030101010101" pitchFamily="2" charset="-122"/>
              </a:rPr>
              <a:t>次移动</a:t>
            </a:r>
            <a:r>
              <a:rPr lang="en-US" altLang="zh-CN" sz="1600" dirty="0">
                <a:solidFill>
                  <a:srgbClr val="333333"/>
                </a:solidFill>
                <a:latin typeface="Fira Code Light" panose="020B0809050000020004" pitchFamily="49" charset="0"/>
                <a:ea typeface="Fira Code Light" panose="020B0809050000020004" pitchFamily="49" charset="0"/>
              </a:rPr>
              <a:t>2</a:t>
            </a:r>
            <a:r>
              <a:rPr lang="zh-CN" altLang="en-US" sz="1600" dirty="0">
                <a:solidFill>
                  <a:srgbClr val="333333"/>
                </a:solidFill>
                <a:latin typeface="Fira Code Light" panose="020B0809050000020004" pitchFamily="49" charset="0"/>
                <a:ea typeface="等线" panose="02010600030101010101" pitchFamily="2" charset="-122"/>
              </a:rPr>
              <a:t>格</a:t>
            </a:r>
          </a:p>
          <a:p>
            <a:pPr marL="1144270" lvl="2" indent="-285750" defTabSz="914034" fontAlgn="ctr">
              <a:lnSpc>
                <a:spcPct val="150000"/>
              </a:lnSpc>
              <a:spcBef>
                <a:spcPts val="720"/>
              </a:spcBef>
              <a:buSzPct val="50000"/>
              <a:buFont typeface="Wingdings" panose="05000000000000000000" pitchFamily="2" charset="2"/>
              <a:buChar char="l"/>
            </a:pPr>
            <a:r>
              <a:rPr lang="en-US" altLang="zh-CN" sz="1600" dirty="0">
                <a:solidFill>
                  <a:srgbClr val="333333"/>
                </a:solidFill>
                <a:latin typeface="Fira Code Light" panose="020B0809050000020004" pitchFamily="49" charset="0"/>
                <a:ea typeface="Fira Code Light" panose="020B0809050000020004" pitchFamily="49" charset="0"/>
              </a:rPr>
              <a:t>L:</a:t>
            </a:r>
            <a:r>
              <a:rPr lang="zh-CN" altLang="en-US" sz="1600" dirty="0">
                <a:solidFill>
                  <a:srgbClr val="333333"/>
                </a:solidFill>
                <a:latin typeface="Fira Code Light" panose="020B0809050000020004" pitchFamily="49" charset="0"/>
                <a:ea typeface="等线" panose="02010600030101010101" pitchFamily="2" charset="-122"/>
              </a:rPr>
              <a:t>左转</a:t>
            </a:r>
            <a:r>
              <a:rPr lang="en-US" altLang="zh-CN" sz="1600" dirty="0">
                <a:solidFill>
                  <a:srgbClr val="333333"/>
                </a:solidFill>
                <a:latin typeface="Fira Code Light" panose="020B0809050000020004" pitchFamily="49" charset="0"/>
                <a:ea typeface="Fira Code Light" panose="020B0809050000020004" pitchFamily="49" charset="0"/>
              </a:rPr>
              <a:t>90</a:t>
            </a:r>
            <a:r>
              <a:rPr lang="zh-CN" altLang="en-US" sz="1600" dirty="0">
                <a:solidFill>
                  <a:srgbClr val="333333"/>
                </a:solidFill>
                <a:latin typeface="Fira Code Light" panose="020B0809050000020004" pitchFamily="49" charset="0"/>
                <a:ea typeface="等线" panose="02010600030101010101" pitchFamily="2" charset="-122"/>
              </a:rPr>
              <a:t>度，前进</a:t>
            </a:r>
            <a:r>
              <a:rPr lang="en-US" altLang="zh-CN" sz="1600" dirty="0">
                <a:solidFill>
                  <a:srgbClr val="333333"/>
                </a:solidFill>
                <a:latin typeface="Fira Code Light" panose="020B0809050000020004" pitchFamily="49" charset="0"/>
                <a:ea typeface="Fira Code Light" panose="020B0809050000020004" pitchFamily="49" charset="0"/>
              </a:rPr>
              <a:t>1</a:t>
            </a:r>
            <a:r>
              <a:rPr lang="zh-CN" altLang="en-US" sz="1600" dirty="0">
                <a:solidFill>
                  <a:srgbClr val="333333"/>
                </a:solidFill>
                <a:latin typeface="Fira Code Light" panose="020B0809050000020004" pitchFamily="49" charset="0"/>
                <a:ea typeface="等线" panose="02010600030101010101" pitchFamily="2" charset="-122"/>
              </a:rPr>
              <a:t>格</a:t>
            </a:r>
          </a:p>
          <a:p>
            <a:pPr marL="1144270" lvl="2" indent="-285750" defTabSz="914034" fontAlgn="ctr">
              <a:lnSpc>
                <a:spcPct val="150000"/>
              </a:lnSpc>
              <a:spcBef>
                <a:spcPts val="720"/>
              </a:spcBef>
              <a:buSzPct val="50000"/>
              <a:buFont typeface="Wingdings" panose="05000000000000000000" pitchFamily="2" charset="2"/>
              <a:buChar char="l"/>
            </a:pPr>
            <a:r>
              <a:rPr lang="en-US" altLang="zh-CN" sz="1600" dirty="0">
                <a:solidFill>
                  <a:srgbClr val="333333"/>
                </a:solidFill>
                <a:latin typeface="Fira Code Light" panose="020B0809050000020004" pitchFamily="49" charset="0"/>
                <a:ea typeface="Fira Code Light" panose="020B0809050000020004" pitchFamily="49" charset="0"/>
              </a:rPr>
              <a:t>R:</a:t>
            </a:r>
            <a:r>
              <a:rPr lang="zh-CN" altLang="en-US" sz="1600" dirty="0">
                <a:solidFill>
                  <a:srgbClr val="333333"/>
                </a:solidFill>
                <a:latin typeface="Fira Code Light" panose="020B0809050000020004" pitchFamily="49" charset="0"/>
                <a:ea typeface="等线" panose="02010600030101010101" pitchFamily="2" charset="-122"/>
              </a:rPr>
              <a:t>右转</a:t>
            </a:r>
            <a:r>
              <a:rPr lang="en-US" altLang="zh-CN" sz="1600" dirty="0">
                <a:solidFill>
                  <a:srgbClr val="333333"/>
                </a:solidFill>
                <a:latin typeface="Fira Code Light" panose="020B0809050000020004" pitchFamily="49" charset="0"/>
                <a:ea typeface="Fira Code Light" panose="020B0809050000020004" pitchFamily="49" charset="0"/>
              </a:rPr>
              <a:t>90</a:t>
            </a:r>
            <a:r>
              <a:rPr lang="zh-CN" altLang="en-US" sz="1600" dirty="0">
                <a:solidFill>
                  <a:srgbClr val="333333"/>
                </a:solidFill>
                <a:latin typeface="Fira Code Light" panose="020B0809050000020004" pitchFamily="49" charset="0"/>
                <a:ea typeface="等线" panose="02010600030101010101" pitchFamily="2" charset="-122"/>
              </a:rPr>
              <a:t>度，前进</a:t>
            </a:r>
            <a:r>
              <a:rPr lang="en-US" altLang="zh-CN" sz="1600" dirty="0">
                <a:solidFill>
                  <a:srgbClr val="333333"/>
                </a:solidFill>
                <a:latin typeface="Fira Code Light" panose="020B0809050000020004" pitchFamily="49" charset="0"/>
                <a:ea typeface="Fira Code Light" panose="020B0809050000020004" pitchFamily="49" charset="0"/>
              </a:rPr>
              <a:t>1</a:t>
            </a:r>
            <a:r>
              <a:rPr lang="zh-CN" altLang="en-US" sz="1600" dirty="0">
                <a:solidFill>
                  <a:srgbClr val="333333"/>
                </a:solidFill>
                <a:latin typeface="Fira Code Light" panose="020B0809050000020004" pitchFamily="49" charset="0"/>
                <a:ea typeface="等线" panose="02010600030101010101" pitchFamily="2" charset="-122"/>
              </a:rPr>
              <a:t>格</a:t>
            </a:r>
          </a:p>
        </p:txBody>
      </p:sp>
      <p:graphicFrame>
        <p:nvGraphicFramePr>
          <p:cNvPr id="7" name="表格 6">
            <a:extLst>
              <a:ext uri="{FF2B5EF4-FFF2-40B4-BE49-F238E27FC236}">
                <a16:creationId xmlns:a16="http://schemas.microsoft.com/office/drawing/2014/main" id="{89EAF46B-0446-49A4-9059-97B374CE5CC2}"/>
              </a:ext>
            </a:extLst>
          </p:cNvPr>
          <p:cNvGraphicFramePr>
            <a:graphicFrameLocks noGrp="1"/>
          </p:cNvGraphicFramePr>
          <p:nvPr>
            <p:extLst>
              <p:ext uri="{D42A27DB-BD31-4B8C-83A1-F6EECF244321}">
                <p14:modId xmlns:p14="http://schemas.microsoft.com/office/powerpoint/2010/main" val="2813655594"/>
              </p:ext>
            </p:extLst>
          </p:nvPr>
        </p:nvGraphicFramePr>
        <p:xfrm>
          <a:off x="4822800" y="1405672"/>
          <a:ext cx="6637365" cy="2390405"/>
        </p:xfrm>
        <a:graphic>
          <a:graphicData uri="http://schemas.openxmlformats.org/drawingml/2006/table">
            <a:tbl>
              <a:tblPr>
                <a:tableStyleId>{5C22544A-7EE6-4342-B048-85BDC9FD1C3A}</a:tableStyleId>
              </a:tblPr>
              <a:tblGrid>
                <a:gridCol w="857642">
                  <a:extLst>
                    <a:ext uri="{9D8B030D-6E8A-4147-A177-3AD203B41FA5}">
                      <a16:colId xmlns:a16="http://schemas.microsoft.com/office/drawing/2014/main" val="1391097756"/>
                    </a:ext>
                  </a:extLst>
                </a:gridCol>
                <a:gridCol w="871906">
                  <a:extLst>
                    <a:ext uri="{9D8B030D-6E8A-4147-A177-3AD203B41FA5}">
                      <a16:colId xmlns:a16="http://schemas.microsoft.com/office/drawing/2014/main" val="396796733"/>
                    </a:ext>
                  </a:extLst>
                </a:gridCol>
                <a:gridCol w="2023290">
                  <a:extLst>
                    <a:ext uri="{9D8B030D-6E8A-4147-A177-3AD203B41FA5}">
                      <a16:colId xmlns:a16="http://schemas.microsoft.com/office/drawing/2014/main" val="4043422220"/>
                    </a:ext>
                  </a:extLst>
                </a:gridCol>
                <a:gridCol w="2884527">
                  <a:extLst>
                    <a:ext uri="{9D8B030D-6E8A-4147-A177-3AD203B41FA5}">
                      <a16:colId xmlns:a16="http://schemas.microsoft.com/office/drawing/2014/main" val="831680552"/>
                    </a:ext>
                  </a:extLst>
                </a:gridCol>
              </a:tblGrid>
              <a:tr h="362216">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　</a:t>
                      </a:r>
                      <a:endParaRPr lang="zh-CN" altLang="en-US" sz="1400" b="1"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u="none" strike="noStrike" dirty="0">
                          <a:effectLst/>
                          <a:latin typeface="Fira Code Light" panose="020B0809050000020004" pitchFamily="49" charset="0"/>
                          <a:ea typeface="Fira Code Light" panose="020B0809050000020004" pitchFamily="49" charset="0"/>
                        </a:rPr>
                        <a:t>M</a:t>
                      </a:r>
                      <a:endParaRPr lang="en-US" sz="1400" b="1" i="0" u="none" strike="noStrike" dirty="0">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u="none" strike="noStrike" dirty="0">
                          <a:effectLst/>
                          <a:latin typeface="Fira Code Light" panose="020B0809050000020004" pitchFamily="49" charset="0"/>
                          <a:ea typeface="Fira Code Light" panose="020B0809050000020004" pitchFamily="49" charset="0"/>
                        </a:rPr>
                        <a:t>L</a:t>
                      </a:r>
                      <a:endParaRPr lang="en-US" sz="1400" b="1" i="0" u="none" strike="noStrike" dirty="0">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400" u="none" strike="noStrike" dirty="0">
                          <a:effectLst/>
                          <a:latin typeface="Fira Code Light" panose="020B0809050000020004" pitchFamily="49" charset="0"/>
                          <a:ea typeface="Fira Code Light" panose="020B0809050000020004" pitchFamily="49" charset="0"/>
                        </a:rPr>
                        <a:t>R</a:t>
                      </a:r>
                      <a:endParaRPr lang="en-US" sz="1400" b="1" i="0" u="none" strike="noStrike" dirty="0">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83900446"/>
                  </a:ext>
                </a:extLst>
              </a:tr>
              <a:tr h="477973">
                <a:tc>
                  <a:txBody>
                    <a:bodyPr/>
                    <a:lstStyle/>
                    <a:p>
                      <a:pPr algn="l" fontAlgn="ctr"/>
                      <a:r>
                        <a:rPr lang="en-US" altLang="zh-CN" sz="1400" b="0" i="0" u="none" strike="noStrike" dirty="0">
                          <a:solidFill>
                            <a:srgbClr val="000000"/>
                          </a:solidFill>
                          <a:effectLst/>
                          <a:latin typeface="Fira Code Light" panose="020B0809050000020004" pitchFamily="49" charset="0"/>
                          <a:ea typeface="Fira Code Light" panose="020B0809050000020004" pitchFamily="49" charset="0"/>
                        </a:rPr>
                        <a:t>Normal</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前进</a:t>
                      </a:r>
                      <a:r>
                        <a:rPr lang="en-US" altLang="zh-CN" sz="1400" u="none" strike="noStrike" dirty="0">
                          <a:effectLst/>
                          <a:latin typeface="Fira Code Light" panose="020B0809050000020004" pitchFamily="49" charset="0"/>
                          <a:ea typeface="Fira Code Light" panose="020B0809050000020004" pitchFamily="49" charset="0"/>
                        </a:rPr>
                        <a:t>2</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左转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度，再前进</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latin typeface="Fira Code Light" panose="020B0809050000020004" pitchFamily="49" charset="0"/>
                          <a:ea typeface="等线" panose="02010600030101010101" pitchFamily="2" charset="-122"/>
                        </a:rPr>
                        <a:t>右转</a:t>
                      </a:r>
                      <a:r>
                        <a:rPr lang="en-US" altLang="zh-CN" sz="1400" u="none" strike="noStrike">
                          <a:effectLst/>
                          <a:latin typeface="Fira Code Light" panose="020B0809050000020004" pitchFamily="49" charset="0"/>
                          <a:ea typeface="Fira Code Light" panose="020B0809050000020004" pitchFamily="49" charset="0"/>
                        </a:rPr>
                        <a:t>90</a:t>
                      </a:r>
                      <a:r>
                        <a:rPr lang="zh-CN" altLang="en-US" sz="1400" u="none" strike="noStrike">
                          <a:effectLst/>
                          <a:latin typeface="Fira Code Light" panose="020B0809050000020004" pitchFamily="49" charset="0"/>
                          <a:ea typeface="等线" panose="02010600030101010101" pitchFamily="2" charset="-122"/>
                        </a:rPr>
                        <a:t>度，再前进</a:t>
                      </a:r>
                      <a:r>
                        <a:rPr lang="en-US" altLang="zh-CN" sz="1400" u="none" strike="noStrike">
                          <a:effectLst/>
                          <a:latin typeface="Fira Code Light" panose="020B0809050000020004" pitchFamily="49" charset="0"/>
                          <a:ea typeface="Fira Code Light" panose="020B0809050000020004" pitchFamily="49" charset="0"/>
                        </a:rPr>
                        <a:t>1</a:t>
                      </a:r>
                      <a:r>
                        <a:rPr lang="zh-CN" altLang="en-US" sz="1400" u="none" strike="noStrike">
                          <a:effectLst/>
                          <a:latin typeface="Fira Code Light" panose="020B0809050000020004" pitchFamily="49" charset="0"/>
                          <a:ea typeface="等线" panose="02010600030101010101" pitchFamily="2" charset="-122"/>
                        </a:rPr>
                        <a:t>格</a:t>
                      </a:r>
                      <a:endParaRPr lang="zh-CN" altLang="en-US" sz="1400" b="0" i="0" u="none" strike="noStrike">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065473"/>
                  </a:ext>
                </a:extLst>
              </a:tr>
              <a:tr h="362216">
                <a:tc>
                  <a:txBody>
                    <a:bodyPr/>
                    <a:lstStyle/>
                    <a:p>
                      <a:pPr algn="l" fontAlgn="ctr"/>
                      <a:r>
                        <a:rPr lang="en-US" sz="1400" u="none" strike="noStrike">
                          <a:effectLst/>
                          <a:latin typeface="Fira Code Light" panose="020B0809050000020004" pitchFamily="49" charset="0"/>
                          <a:ea typeface="Fira Code Light" panose="020B0809050000020004" pitchFamily="49" charset="0"/>
                        </a:rPr>
                        <a:t>B</a:t>
                      </a:r>
                      <a:endParaRPr lang="en-US" sz="1400" b="0" i="0" u="none" strike="noStrike">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latin typeface="Fira Code Light" panose="020B0809050000020004" pitchFamily="49" charset="0"/>
                          <a:ea typeface="等线" panose="02010600030101010101" pitchFamily="2" charset="-122"/>
                        </a:rPr>
                        <a:t>后退</a:t>
                      </a:r>
                      <a:r>
                        <a:rPr lang="en-US" altLang="zh-CN" sz="1400" u="none" strike="noStrike">
                          <a:effectLst/>
                          <a:latin typeface="Fira Code Light" panose="020B0809050000020004" pitchFamily="49" charset="0"/>
                          <a:ea typeface="Fira Code Light" panose="020B0809050000020004" pitchFamily="49" charset="0"/>
                        </a:rPr>
                        <a:t>2</a:t>
                      </a:r>
                      <a:r>
                        <a:rPr lang="zh-CN" altLang="en-US" sz="1400" u="none" strike="noStrike">
                          <a:effectLst/>
                          <a:latin typeface="Fira Code Light" panose="020B0809050000020004" pitchFamily="49" charset="0"/>
                          <a:ea typeface="等线" panose="02010600030101010101" pitchFamily="2" charset="-122"/>
                        </a:rPr>
                        <a:t>格</a:t>
                      </a:r>
                      <a:endParaRPr lang="zh-CN" altLang="en-US" sz="1400" b="0" i="0" u="none" strike="noStrike">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右转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度，再后退</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latin typeface="Fira Code Light" panose="020B0809050000020004" pitchFamily="49" charset="0"/>
                          <a:ea typeface="等线" panose="02010600030101010101" pitchFamily="2" charset="-122"/>
                        </a:rPr>
                        <a:t>左转</a:t>
                      </a:r>
                      <a:r>
                        <a:rPr lang="en-US" altLang="zh-CN" sz="1400" u="none" strike="noStrike">
                          <a:effectLst/>
                          <a:latin typeface="Fira Code Light" panose="020B0809050000020004" pitchFamily="49" charset="0"/>
                          <a:ea typeface="Fira Code Light" panose="020B0809050000020004" pitchFamily="49" charset="0"/>
                        </a:rPr>
                        <a:t>90</a:t>
                      </a:r>
                      <a:r>
                        <a:rPr lang="zh-CN" altLang="en-US" sz="1400" u="none" strike="noStrike">
                          <a:effectLst/>
                          <a:latin typeface="Fira Code Light" panose="020B0809050000020004" pitchFamily="49" charset="0"/>
                          <a:ea typeface="等线" panose="02010600030101010101" pitchFamily="2" charset="-122"/>
                        </a:rPr>
                        <a:t>度，再后退</a:t>
                      </a:r>
                      <a:r>
                        <a:rPr lang="en-US" altLang="zh-CN" sz="1400" u="none" strike="noStrike">
                          <a:effectLst/>
                          <a:latin typeface="Fira Code Light" panose="020B0809050000020004" pitchFamily="49" charset="0"/>
                          <a:ea typeface="Fira Code Light" panose="020B0809050000020004" pitchFamily="49" charset="0"/>
                        </a:rPr>
                        <a:t>1</a:t>
                      </a:r>
                      <a:r>
                        <a:rPr lang="zh-CN" altLang="en-US" sz="1400" u="none" strike="noStrike">
                          <a:effectLst/>
                          <a:latin typeface="Fira Code Light" panose="020B0809050000020004" pitchFamily="49" charset="0"/>
                          <a:ea typeface="等线" panose="02010600030101010101" pitchFamily="2" charset="-122"/>
                        </a:rPr>
                        <a:t>格</a:t>
                      </a:r>
                      <a:endParaRPr lang="zh-CN" altLang="en-US" sz="1400" b="0" i="0" u="none" strike="noStrike">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671013"/>
                  </a:ext>
                </a:extLst>
              </a:tr>
              <a:tr h="594000">
                <a:tc>
                  <a:txBody>
                    <a:bodyPr/>
                    <a:lstStyle/>
                    <a:p>
                      <a:pPr algn="l" fontAlgn="ctr"/>
                      <a:r>
                        <a:rPr lang="en-US" sz="1400" u="none" strike="noStrike" dirty="0">
                          <a:effectLst/>
                          <a:latin typeface="Fira Code Light" panose="020B0809050000020004" pitchFamily="49" charset="0"/>
                          <a:ea typeface="Fira Code Light" panose="020B0809050000020004" pitchFamily="49" charset="0"/>
                        </a:rPr>
                        <a:t>F</a:t>
                      </a:r>
                      <a:endParaRPr lang="en-US" sz="1400" b="0" i="0" u="none" strike="noStrike" dirty="0">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latin typeface="Fira Code Light" panose="020B0809050000020004" pitchFamily="49" charset="0"/>
                          <a:ea typeface="等线" panose="02010600030101010101" pitchFamily="2" charset="-122"/>
                        </a:rPr>
                        <a:t>前进</a:t>
                      </a:r>
                      <a:r>
                        <a:rPr lang="en-US" altLang="zh-CN" sz="1400" u="none" strike="noStrike">
                          <a:effectLst/>
                          <a:latin typeface="Fira Code Light" panose="020B0809050000020004" pitchFamily="49" charset="0"/>
                          <a:ea typeface="Fira Code Light" panose="020B0809050000020004" pitchFamily="49" charset="0"/>
                        </a:rPr>
                        <a:t>4</a:t>
                      </a:r>
                      <a:r>
                        <a:rPr lang="zh-CN" altLang="en-US" sz="1400" u="none" strike="noStrike">
                          <a:effectLst/>
                          <a:latin typeface="Fira Code Light" panose="020B0809050000020004" pitchFamily="49" charset="0"/>
                          <a:ea typeface="等线" panose="02010600030101010101" pitchFamily="2" charset="-122"/>
                        </a:rPr>
                        <a:t>格</a:t>
                      </a:r>
                      <a:endParaRPr lang="zh-CN" altLang="en-US" sz="1400" b="0" i="0" u="none" strike="noStrike">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前进</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格，再左转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度，而后再前进</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前进</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格，再右转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度，而后再前进</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044009"/>
                  </a:ext>
                </a:extLst>
              </a:tr>
              <a:tr h="594000">
                <a:tc>
                  <a:txBody>
                    <a:bodyPr/>
                    <a:lstStyle/>
                    <a:p>
                      <a:pPr algn="l" fontAlgn="ctr"/>
                      <a:r>
                        <a:rPr lang="en-US" sz="1400" u="none" strike="noStrike">
                          <a:effectLst/>
                          <a:latin typeface="Fira Code Light" panose="020B0809050000020004" pitchFamily="49" charset="0"/>
                          <a:ea typeface="Fira Code Light" panose="020B0809050000020004" pitchFamily="49" charset="0"/>
                        </a:rPr>
                        <a:t>B&amp;F</a:t>
                      </a:r>
                      <a:endParaRPr lang="en-US" sz="1400" b="0" i="0" u="none" strike="noStrike">
                        <a:solidFill>
                          <a:srgbClr val="000000"/>
                        </a:solidFill>
                        <a:effectLst/>
                        <a:latin typeface="Fira Code Light" panose="020B0809050000020004" pitchFamily="49" charset="0"/>
                        <a:ea typeface="Fira Code Light" panose="020B0809050000020004" pitchFamily="49" charset="0"/>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a:effectLst/>
                          <a:latin typeface="Fira Code Light" panose="020B0809050000020004" pitchFamily="49" charset="0"/>
                          <a:ea typeface="等线" panose="02010600030101010101" pitchFamily="2" charset="-122"/>
                        </a:rPr>
                        <a:t>后退</a:t>
                      </a:r>
                      <a:r>
                        <a:rPr lang="en-US" altLang="zh-CN" sz="1400" u="none" strike="noStrike">
                          <a:effectLst/>
                          <a:latin typeface="Fira Code Light" panose="020B0809050000020004" pitchFamily="49" charset="0"/>
                          <a:ea typeface="Fira Code Light" panose="020B0809050000020004" pitchFamily="49" charset="0"/>
                        </a:rPr>
                        <a:t>4</a:t>
                      </a:r>
                      <a:r>
                        <a:rPr lang="zh-CN" altLang="en-US" sz="1400" u="none" strike="noStrike">
                          <a:effectLst/>
                          <a:latin typeface="Fira Code Light" panose="020B0809050000020004" pitchFamily="49" charset="0"/>
                          <a:ea typeface="等线" panose="02010600030101010101" pitchFamily="2" charset="-122"/>
                        </a:rPr>
                        <a:t>格</a:t>
                      </a:r>
                      <a:endParaRPr lang="zh-CN" altLang="en-US" sz="1400" b="0" i="0" u="none" strike="noStrike">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后退</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格，再右转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度，而后再后退</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zh-CN" altLang="en-US" sz="1400" u="none" strike="noStrike" dirty="0">
                          <a:effectLst/>
                          <a:latin typeface="Fira Code Light" panose="020B0809050000020004" pitchFamily="49" charset="0"/>
                          <a:ea typeface="等线" panose="02010600030101010101" pitchFamily="2" charset="-122"/>
                        </a:rPr>
                        <a:t>后退</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格，再左转</a:t>
                      </a:r>
                      <a:r>
                        <a:rPr lang="en-US" altLang="zh-CN" sz="1400" u="none" strike="noStrike" dirty="0">
                          <a:effectLst/>
                          <a:latin typeface="Fira Code Light" panose="020B0809050000020004" pitchFamily="49" charset="0"/>
                          <a:ea typeface="Fira Code Light" panose="020B0809050000020004" pitchFamily="49" charset="0"/>
                        </a:rPr>
                        <a:t>90</a:t>
                      </a:r>
                      <a:r>
                        <a:rPr lang="zh-CN" altLang="en-US" sz="1400" u="none" strike="noStrike" dirty="0">
                          <a:effectLst/>
                          <a:latin typeface="Fira Code Light" panose="020B0809050000020004" pitchFamily="49" charset="0"/>
                          <a:ea typeface="等线" panose="02010600030101010101" pitchFamily="2" charset="-122"/>
                        </a:rPr>
                        <a:t>度，而后再后退</a:t>
                      </a:r>
                      <a:r>
                        <a:rPr lang="en-US" altLang="zh-CN" sz="1400" u="none" strike="noStrike" dirty="0">
                          <a:effectLst/>
                          <a:latin typeface="Fira Code Light" panose="020B0809050000020004" pitchFamily="49" charset="0"/>
                          <a:ea typeface="Fira Code Light" panose="020B0809050000020004" pitchFamily="49" charset="0"/>
                        </a:rPr>
                        <a:t>1</a:t>
                      </a:r>
                      <a:r>
                        <a:rPr lang="zh-CN" altLang="en-US" sz="1400" u="none" strike="noStrike" dirty="0">
                          <a:effectLst/>
                          <a:latin typeface="Fira Code Light" panose="020B0809050000020004" pitchFamily="49" charset="0"/>
                          <a:ea typeface="等线" panose="02010600030101010101" pitchFamily="2" charset="-122"/>
                        </a:rPr>
                        <a:t>格</a:t>
                      </a:r>
                      <a:endParaRPr lang="zh-CN" altLang="en-US" sz="1400" b="0" i="0" u="none" strike="noStrike" dirty="0">
                        <a:solidFill>
                          <a:srgbClr val="000000"/>
                        </a:solidFill>
                        <a:effectLst/>
                        <a:latin typeface="Fira Code Light" panose="020B0809050000020004" pitchFamily="49" charset="0"/>
                        <a:ea typeface="等线" panose="02010600030101010101" pitchFamily="2" charset="-122"/>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60370706"/>
                  </a:ext>
                </a:extLst>
              </a:tr>
            </a:tbl>
          </a:graphicData>
        </a:graphic>
      </p:graphicFrame>
      <p:graphicFrame>
        <p:nvGraphicFramePr>
          <p:cNvPr id="8" name="表格 7">
            <a:extLst>
              <a:ext uri="{FF2B5EF4-FFF2-40B4-BE49-F238E27FC236}">
                <a16:creationId xmlns:a16="http://schemas.microsoft.com/office/drawing/2014/main" id="{1589083A-D2EA-4EFE-AA5B-4AE8C4C0C500}"/>
              </a:ext>
            </a:extLst>
          </p:cNvPr>
          <p:cNvGraphicFramePr>
            <a:graphicFrameLocks noGrp="1"/>
          </p:cNvGraphicFramePr>
          <p:nvPr>
            <p:extLst>
              <p:ext uri="{D42A27DB-BD31-4B8C-83A1-F6EECF244321}">
                <p14:modId xmlns:p14="http://schemas.microsoft.com/office/powerpoint/2010/main" val="3979143638"/>
              </p:ext>
            </p:extLst>
          </p:nvPr>
        </p:nvGraphicFramePr>
        <p:xfrm>
          <a:off x="4822800" y="3975351"/>
          <a:ext cx="6629286" cy="2151314"/>
        </p:xfrm>
        <a:graphic>
          <a:graphicData uri="http://schemas.openxmlformats.org/drawingml/2006/table">
            <a:tbl>
              <a:tblPr>
                <a:tableStyleId>{5C22544A-7EE6-4342-B048-85BDC9FD1C3A}</a:tableStyleId>
              </a:tblPr>
              <a:tblGrid>
                <a:gridCol w="1001727">
                  <a:extLst>
                    <a:ext uri="{9D8B030D-6E8A-4147-A177-3AD203B41FA5}">
                      <a16:colId xmlns:a16="http://schemas.microsoft.com/office/drawing/2014/main" val="2209675568"/>
                    </a:ext>
                  </a:extLst>
                </a:gridCol>
                <a:gridCol w="1541709">
                  <a:extLst>
                    <a:ext uri="{9D8B030D-6E8A-4147-A177-3AD203B41FA5}">
                      <a16:colId xmlns:a16="http://schemas.microsoft.com/office/drawing/2014/main" val="3939295114"/>
                    </a:ext>
                  </a:extLst>
                </a:gridCol>
                <a:gridCol w="2054564">
                  <a:extLst>
                    <a:ext uri="{9D8B030D-6E8A-4147-A177-3AD203B41FA5}">
                      <a16:colId xmlns:a16="http://schemas.microsoft.com/office/drawing/2014/main" val="1317657612"/>
                    </a:ext>
                  </a:extLst>
                </a:gridCol>
                <a:gridCol w="2031286">
                  <a:extLst>
                    <a:ext uri="{9D8B030D-6E8A-4147-A177-3AD203B41FA5}">
                      <a16:colId xmlns:a16="http://schemas.microsoft.com/office/drawing/2014/main" val="3988183586"/>
                    </a:ext>
                  </a:extLst>
                </a:gridCol>
              </a:tblGrid>
              <a:tr h="351322">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　</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034" rtl="0" eaLnBrk="1" fontAlgn="ctr" latinLnBrk="0" hangingPunct="1"/>
                      <a:r>
                        <a:rPr lang="en-US" sz="1400" u="none" strike="noStrike" kern="1200" dirty="0">
                          <a:solidFill>
                            <a:schemeClr val="dk1"/>
                          </a:solidFill>
                          <a:effectLst/>
                          <a:latin typeface="Fira Code Light" panose="020B0809050000020004" pitchFamily="49" charset="0"/>
                          <a:ea typeface="Fira Code Light" panose="020B0809050000020004" pitchFamily="49" charset="0"/>
                          <a:cs typeface="+mn-cs"/>
                        </a:rPr>
                        <a:t>M</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034" rtl="0" eaLnBrk="1" fontAlgn="ctr" latinLnBrk="0" hangingPunct="1"/>
                      <a:r>
                        <a:rPr lang="en-US" sz="1400" u="none" strike="noStrike" kern="1200" dirty="0">
                          <a:solidFill>
                            <a:schemeClr val="dk1"/>
                          </a:solidFill>
                          <a:effectLst/>
                          <a:latin typeface="Fira Code Light" panose="020B0809050000020004" pitchFamily="49" charset="0"/>
                          <a:ea typeface="Fira Code Light" panose="020B0809050000020004" pitchFamily="49" charset="0"/>
                          <a:cs typeface="+mn-cs"/>
                        </a:rPr>
                        <a:t>L</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034" rtl="0" eaLnBrk="1" fontAlgn="ctr" latinLnBrk="0" hangingPunct="1"/>
                      <a:r>
                        <a:rPr lang="en-US" sz="1400" u="none" strike="noStrike" kern="1200" dirty="0">
                          <a:solidFill>
                            <a:schemeClr val="dk1"/>
                          </a:solidFill>
                          <a:effectLst/>
                          <a:latin typeface="Fira Code Light" panose="020B0809050000020004" pitchFamily="49" charset="0"/>
                          <a:ea typeface="Fira Code Light" panose="020B0809050000020004" pitchFamily="49" charset="0"/>
                          <a:cs typeface="+mn-cs"/>
                        </a:rPr>
                        <a:t>R</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6978272"/>
                  </a:ext>
                </a:extLst>
              </a:tr>
              <a:tr h="303964">
                <a:tc>
                  <a:txBody>
                    <a:bodyPr/>
                    <a:lstStyle/>
                    <a:p>
                      <a:pPr marL="0" algn="l" defTabSz="914034" rtl="0" eaLnBrk="1" fontAlgn="ctr" latinLnBrk="0" hangingPunct="1"/>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Normal</a:t>
                      </a:r>
                      <a:endPar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endParaRP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前进</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rgbClr val="FF0000"/>
                          </a:solidFill>
                          <a:effectLst/>
                          <a:latin typeface="Fira Code Light" panose="020B0809050000020004" pitchFamily="49" charset="0"/>
                          <a:ea typeface="等线" panose="02010600030101010101" pitchFamily="2" charset="-122"/>
                          <a:cs typeface="+mn-cs"/>
                        </a:rPr>
                        <a:t>前进</a:t>
                      </a:r>
                      <a:r>
                        <a:rPr lang="en-US" altLang="zh-CN" sz="1400" u="none" strike="noStrike" kern="1200" dirty="0">
                          <a:solidFill>
                            <a:srgbClr val="FF0000"/>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rgbClr val="FF0000"/>
                          </a:solidFill>
                          <a:effectLst/>
                          <a:latin typeface="Fira Code Light" panose="020B0809050000020004" pitchFamily="49" charset="0"/>
                          <a:ea typeface="等线" panose="02010600030101010101" pitchFamily="2" charset="-122"/>
                          <a:cs typeface="+mn-cs"/>
                        </a:rPr>
                        <a:t>格</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，再左转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rgbClr val="FF0000"/>
                          </a:solidFill>
                          <a:effectLst/>
                          <a:latin typeface="Fira Code Light" panose="020B0809050000020004" pitchFamily="49" charset="0"/>
                          <a:ea typeface="等线" panose="02010600030101010101" pitchFamily="2" charset="-122"/>
                          <a:cs typeface="+mn-cs"/>
                        </a:rPr>
                        <a:t>前进</a:t>
                      </a:r>
                      <a:r>
                        <a:rPr lang="en-US" altLang="zh-CN" sz="1400" u="none" strike="noStrike" kern="1200" dirty="0">
                          <a:solidFill>
                            <a:srgbClr val="FF0000"/>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rgbClr val="FF0000"/>
                          </a:solidFill>
                          <a:effectLst/>
                          <a:latin typeface="Fira Code Light" panose="020B0809050000020004" pitchFamily="49" charset="0"/>
                          <a:ea typeface="等线" panose="02010600030101010101" pitchFamily="2" charset="-122"/>
                          <a:cs typeface="+mn-cs"/>
                        </a:rPr>
                        <a:t>格</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，再右转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0289687"/>
                  </a:ext>
                </a:extLst>
              </a:tr>
              <a:tr h="303964">
                <a:tc>
                  <a:txBody>
                    <a:bodyPr/>
                    <a:lstStyle/>
                    <a:p>
                      <a:pPr marL="0" algn="l" defTabSz="914034" rtl="0" eaLnBrk="1" fontAlgn="ctr" latinLnBrk="0" hangingPunct="1"/>
                      <a:r>
                        <a:rPr lang="en-US" sz="1400" u="none" strike="noStrike" kern="1200">
                          <a:solidFill>
                            <a:schemeClr val="dk1"/>
                          </a:solidFill>
                          <a:effectLst/>
                          <a:latin typeface="Fira Code Light" panose="020B0809050000020004" pitchFamily="49" charset="0"/>
                          <a:ea typeface="Fira Code Light" panose="020B0809050000020004" pitchFamily="49" charset="0"/>
                          <a:cs typeface="+mn-cs"/>
                        </a:rPr>
                        <a:t>B</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格，右转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格，再左转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8372792"/>
                  </a:ext>
                </a:extLst>
              </a:tr>
              <a:tr h="596032">
                <a:tc>
                  <a:txBody>
                    <a:bodyPr/>
                    <a:lstStyle/>
                    <a:p>
                      <a:pPr marL="0" algn="l" defTabSz="914034" rtl="0" eaLnBrk="1" fontAlgn="ctr" latinLnBrk="0" hangingPunct="1"/>
                      <a:r>
                        <a:rPr lang="en-US" sz="1400" u="none" strike="noStrike" kern="1200" dirty="0">
                          <a:solidFill>
                            <a:schemeClr val="dk1"/>
                          </a:solidFill>
                          <a:effectLst/>
                          <a:latin typeface="Fira Code Light" panose="020B0809050000020004" pitchFamily="49" charset="0"/>
                          <a:ea typeface="Fira Code Light" panose="020B0809050000020004" pitchFamily="49" charset="0"/>
                          <a:cs typeface="+mn-cs"/>
                        </a:rPr>
                        <a:t>F</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前进</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格，再前进</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前进</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格，再前进</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格，而后左转</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前进</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格，再前进</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格，而后右转</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1410538"/>
                  </a:ext>
                </a:extLst>
              </a:tr>
              <a:tr h="596032">
                <a:tc>
                  <a:txBody>
                    <a:bodyPr/>
                    <a:lstStyle/>
                    <a:p>
                      <a:pPr marL="0" algn="l" defTabSz="914034" rtl="0" eaLnBrk="1" fontAlgn="ctr" latinLnBrk="0" hangingPunct="1"/>
                      <a:r>
                        <a:rPr lang="en-US" sz="1400" u="none" strike="noStrike" kern="1200">
                          <a:solidFill>
                            <a:schemeClr val="dk1"/>
                          </a:solidFill>
                          <a:effectLst/>
                          <a:latin typeface="Fira Code Light" panose="020B0809050000020004" pitchFamily="49" charset="0"/>
                          <a:ea typeface="Fira Code Light" panose="020B0809050000020004" pitchFamily="49" charset="0"/>
                          <a:cs typeface="+mn-cs"/>
                        </a:rPr>
                        <a:t>B&amp;F</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格，再后退</a:t>
                      </a:r>
                      <a:r>
                        <a:rPr lang="en-US" altLang="zh-CN" sz="1400" u="none" strike="noStrike" kern="120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a:solidFill>
                            <a:schemeClr val="dk1"/>
                          </a:solidFill>
                          <a:effectLst/>
                          <a:latin typeface="Fira Code Light" panose="020B0809050000020004" pitchFamily="49" charset="0"/>
                          <a:ea typeface="等线" panose="02010600030101010101" pitchFamily="2" charset="-122"/>
                          <a:cs typeface="+mn-cs"/>
                        </a:rPr>
                        <a:t>格</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格，再后退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格，而后右转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034" rtl="0" eaLnBrk="1" fontAlgn="ctr" latinLnBrk="0" hangingPunct="1"/>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格，再后退</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1</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格，而后左转</a:t>
                      </a:r>
                      <a:r>
                        <a:rPr lang="en-US" altLang="zh-CN" sz="1400" u="none" strike="noStrike" kern="1200" dirty="0">
                          <a:solidFill>
                            <a:schemeClr val="dk1"/>
                          </a:solidFill>
                          <a:effectLst/>
                          <a:latin typeface="Fira Code Light" panose="020B0809050000020004" pitchFamily="49" charset="0"/>
                          <a:ea typeface="Fira Code Light" panose="020B0809050000020004" pitchFamily="49" charset="0"/>
                          <a:cs typeface="+mn-cs"/>
                        </a:rPr>
                        <a:t>90</a:t>
                      </a:r>
                      <a:r>
                        <a:rPr lang="zh-CN" altLang="en-US" sz="1400" u="none" strike="noStrike" kern="1200" dirty="0">
                          <a:solidFill>
                            <a:schemeClr val="dk1"/>
                          </a:solidFill>
                          <a:effectLst/>
                          <a:latin typeface="Fira Code Light" panose="020B0809050000020004" pitchFamily="49" charset="0"/>
                          <a:ea typeface="等线" panose="02010600030101010101" pitchFamily="2" charset="-122"/>
                          <a:cs typeface="+mn-cs"/>
                        </a:rPr>
                        <a:t>度</a:t>
                      </a:r>
                    </a:p>
                  </a:txBody>
                  <a:tcPr marL="8689" marR="8689" marT="868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190454"/>
                  </a:ext>
                </a:extLst>
              </a:tr>
            </a:tbl>
          </a:graphicData>
        </a:graphic>
      </p:graphicFrame>
      <p:cxnSp>
        <p:nvCxnSpPr>
          <p:cNvPr id="9" name="直接连接符 74">
            <a:extLst>
              <a:ext uri="{FF2B5EF4-FFF2-40B4-BE49-F238E27FC236}">
                <a16:creationId xmlns:a16="http://schemas.microsoft.com/office/drawing/2014/main" id="{97086351-F497-42E8-959E-76D9B3BAF881}"/>
              </a:ext>
            </a:extLst>
          </p:cNvPr>
          <p:cNvCxnSpPr>
            <a:cxnSpLocks/>
          </p:cNvCxnSpPr>
          <p:nvPr/>
        </p:nvCxnSpPr>
        <p:spPr bwMode="auto">
          <a:xfrm flipH="1" flipV="1">
            <a:off x="925551" y="3859108"/>
            <a:ext cx="10534614" cy="53212"/>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A6A1D-701C-159D-16FC-0E4B06BCE57D}"/>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88AAF021-3005-6EB4-AB55-487171A69602}"/>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测试代码实现</a:t>
            </a:r>
          </a:p>
        </p:txBody>
      </p:sp>
      <p:pic>
        <p:nvPicPr>
          <p:cNvPr id="15" name="图片 14">
            <a:extLst>
              <a:ext uri="{FF2B5EF4-FFF2-40B4-BE49-F238E27FC236}">
                <a16:creationId xmlns:a16="http://schemas.microsoft.com/office/drawing/2014/main" id="{B55BCF40-A8C6-286E-B2BA-F85A99035B64}"/>
              </a:ext>
            </a:extLst>
          </p:cNvPr>
          <p:cNvPicPr>
            <a:picLocks noChangeAspect="1"/>
          </p:cNvPicPr>
          <p:nvPr/>
        </p:nvPicPr>
        <p:blipFill>
          <a:blip r:embed="rId3"/>
          <a:stretch>
            <a:fillRect/>
          </a:stretch>
        </p:blipFill>
        <p:spPr>
          <a:xfrm>
            <a:off x="731838" y="1402102"/>
            <a:ext cx="6928206" cy="3384724"/>
          </a:xfrm>
          <a:prstGeom prst="rect">
            <a:avLst/>
          </a:prstGeom>
        </p:spPr>
      </p:pic>
      <p:sp>
        <p:nvSpPr>
          <p:cNvPr id="16" name="文本框 15">
            <a:extLst>
              <a:ext uri="{FF2B5EF4-FFF2-40B4-BE49-F238E27FC236}">
                <a16:creationId xmlns:a16="http://schemas.microsoft.com/office/drawing/2014/main" id="{A0D9A9B4-8309-ADB8-0E06-46FC8BF9A1B8}"/>
              </a:ext>
            </a:extLst>
          </p:cNvPr>
          <p:cNvSpPr txBox="1"/>
          <p:nvPr/>
        </p:nvSpPr>
        <p:spPr>
          <a:xfrm>
            <a:off x="642627" y="1035873"/>
            <a:ext cx="11095889"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修改</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include/</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Executor.</a:t>
            </a:r>
            <a:r>
              <a:rPr lang="en-US" altLang="zh-CN" dirty="0">
                <a:solidFill>
                  <a:schemeClr val="tx1">
                    <a:lumMod val="95000"/>
                    <a:lumOff val="5000"/>
                  </a:schemeClr>
                </a:solidFill>
                <a:latin typeface="Fira Code Light" panose="020B0809050000020004" pitchFamily="49" charset="0"/>
                <a:ea typeface="Fira Code Light" panose="020B0809050000020004" pitchFamily="49" charset="0"/>
              </a:rPr>
              <a:t>h</a:t>
            </a:r>
            <a:r>
              <a:rPr lang="en-US" altLang="zh-CN" b="0" dirty="0">
                <a:solidFill>
                  <a:schemeClr val="tx1">
                    <a:lumMod val="95000"/>
                    <a:lumOff val="5000"/>
                  </a:schemeClr>
                </a:solidFill>
                <a:effectLst/>
                <a:latin typeface="Fira Code Light" panose="020B0809050000020004" pitchFamily="49" charset="0"/>
                <a:ea typeface="Fira Code Light" panose="020B0809050000020004" pitchFamily="49" charset="0"/>
              </a:rPr>
              <a:t>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17" name="圆角矩形 13">
            <a:extLst>
              <a:ext uri="{FF2B5EF4-FFF2-40B4-BE49-F238E27FC236}">
                <a16:creationId xmlns:a16="http://schemas.microsoft.com/office/drawing/2014/main" id="{B1081746-A416-E124-5070-3DE1CA916CAB}"/>
              </a:ext>
            </a:extLst>
          </p:cNvPr>
          <p:cNvSpPr/>
          <p:nvPr/>
        </p:nvSpPr>
        <p:spPr bwMode="auto">
          <a:xfrm>
            <a:off x="788021" y="1650380"/>
            <a:ext cx="2252545" cy="100361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圆角矩形 13">
            <a:extLst>
              <a:ext uri="{FF2B5EF4-FFF2-40B4-BE49-F238E27FC236}">
                <a16:creationId xmlns:a16="http://schemas.microsoft.com/office/drawing/2014/main" id="{6D7AF3C4-A4BD-6776-E545-2170E4606DC7}"/>
              </a:ext>
            </a:extLst>
          </p:cNvPr>
          <p:cNvSpPr/>
          <p:nvPr/>
        </p:nvSpPr>
        <p:spPr bwMode="auto">
          <a:xfrm>
            <a:off x="1468246" y="4530196"/>
            <a:ext cx="4873081" cy="19792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 name="对话气泡: 矩形 1">
            <a:extLst>
              <a:ext uri="{FF2B5EF4-FFF2-40B4-BE49-F238E27FC236}">
                <a16:creationId xmlns:a16="http://schemas.microsoft.com/office/drawing/2014/main" id="{43B697A6-DD8D-7EA2-76EB-B5B1DAD954C4}"/>
              </a:ext>
            </a:extLst>
          </p:cNvPr>
          <p:cNvSpPr/>
          <p:nvPr/>
        </p:nvSpPr>
        <p:spPr>
          <a:xfrm>
            <a:off x="4080377" y="1784627"/>
            <a:ext cx="5310757" cy="839054"/>
          </a:xfrm>
          <a:prstGeom prst="wedgeRectCallout">
            <a:avLst>
              <a:gd name="adj1" fmla="val -68815"/>
              <a:gd name="adj2" fmla="val -2755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首先在</a:t>
            </a:r>
            <a:r>
              <a:rPr lang="en-US" altLang="zh-CN" sz="1600" dirty="0">
                <a:solidFill>
                  <a:schemeClr val="tx1"/>
                </a:solidFill>
                <a:latin typeface="Fira Code Light" panose="020B0809050000020004" pitchFamily="49" charset="0"/>
                <a:ea typeface="等线" panose="02010600030101010101" pitchFamily="2" charset="-122"/>
              </a:rPr>
              <a:t>Executor.hpp</a:t>
            </a:r>
            <a:r>
              <a:rPr lang="zh-CN" altLang="en-US" sz="1600" dirty="0">
                <a:solidFill>
                  <a:schemeClr val="tx1"/>
                </a:solidFill>
                <a:latin typeface="Fira Code Light" panose="020B0809050000020004" pitchFamily="49" charset="0"/>
                <a:ea typeface="等线" panose="02010600030101010101" pitchFamily="2" charset="-122"/>
              </a:rPr>
              <a:t>里定义枚举</a:t>
            </a:r>
            <a:r>
              <a:rPr lang="en-US" altLang="zh-CN" sz="1600" dirty="0">
                <a:solidFill>
                  <a:schemeClr val="tx1"/>
                </a:solidFill>
                <a:latin typeface="Fira Code Light" panose="020B0809050000020004" pitchFamily="49" charset="0"/>
                <a:ea typeface="等线" panose="02010600030101010101" pitchFamily="2" charset="-122"/>
              </a:rPr>
              <a:t>ExecutorType</a:t>
            </a:r>
            <a:r>
              <a:rPr lang="zh-CN" altLang="en-US" sz="1600" dirty="0">
                <a:solidFill>
                  <a:schemeClr val="tx1"/>
                </a:solidFill>
                <a:latin typeface="Fira Code Light" panose="020B0809050000020004" pitchFamily="49" charset="0"/>
                <a:ea typeface="等线" panose="02010600030101010101" pitchFamily="2" charset="-122"/>
              </a:rPr>
              <a:t>，来区分不同类型汽车</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3" name="对话气泡: 矩形 2">
            <a:extLst>
              <a:ext uri="{FF2B5EF4-FFF2-40B4-BE49-F238E27FC236}">
                <a16:creationId xmlns:a16="http://schemas.microsoft.com/office/drawing/2014/main" id="{22D871C9-510F-798E-B6E8-FEC643D5808E}"/>
              </a:ext>
            </a:extLst>
          </p:cNvPr>
          <p:cNvSpPr/>
          <p:nvPr/>
        </p:nvSpPr>
        <p:spPr>
          <a:xfrm>
            <a:off x="3454536" y="5153055"/>
            <a:ext cx="6928206" cy="1665504"/>
          </a:xfrm>
          <a:prstGeom prst="wedgeRectCallout">
            <a:avLst>
              <a:gd name="adj1" fmla="val -41825"/>
              <a:gd name="adj2" fmla="val -13800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同时</a:t>
            </a:r>
            <a:r>
              <a:rPr lang="en-US" altLang="zh-CN" sz="1600" dirty="0">
                <a:solidFill>
                  <a:schemeClr val="tx1"/>
                </a:solidFill>
                <a:latin typeface="Fira Code Light" panose="020B0809050000020004" pitchFamily="49" charset="0"/>
                <a:ea typeface="等线" panose="02010600030101010101" pitchFamily="2" charset="-122"/>
              </a:rPr>
              <a:t>NewExecutor</a:t>
            </a:r>
            <a:r>
              <a:rPr lang="zh-CN" altLang="en-US" sz="1600" dirty="0">
                <a:solidFill>
                  <a:schemeClr val="tx1"/>
                </a:solidFill>
                <a:latin typeface="Fira Code Light" panose="020B0809050000020004" pitchFamily="49" charset="0"/>
                <a:ea typeface="等线" panose="02010600030101010101" pitchFamily="2" charset="-122"/>
              </a:rPr>
              <a:t>方法添加参数</a:t>
            </a:r>
            <a:endParaRPr lang="en-US" altLang="zh-CN" sz="1600" dirty="0">
              <a:solidFill>
                <a:schemeClr val="tx1"/>
              </a:solidFill>
              <a:latin typeface="Fira Code Light" panose="020B0809050000020004" pitchFamily="49" charset="0"/>
              <a:ea typeface="等线" panose="02010600030101010101" pitchFamily="2" charset="-122"/>
            </a:endParaRPr>
          </a:p>
          <a:p>
            <a:r>
              <a:rPr lang="en-US" altLang="zh-CN" sz="1600" dirty="0">
                <a:solidFill>
                  <a:schemeClr val="tx1"/>
                </a:solidFill>
                <a:latin typeface="Fira Code Light" panose="020B0809050000020004" pitchFamily="49" charset="0"/>
                <a:ea typeface="等线" panose="02010600030101010101" pitchFamily="2" charset="-122"/>
              </a:rPr>
              <a:t>const ExecutorType executorType = ExecutorType::NORMAL</a:t>
            </a:r>
          </a:p>
          <a:p>
            <a:r>
              <a:rPr lang="zh-CN" altLang="en-US" sz="1600" dirty="0">
                <a:solidFill>
                  <a:schemeClr val="tx1"/>
                </a:solidFill>
                <a:latin typeface="Fira Code Light" panose="020B0809050000020004" pitchFamily="49" charset="0"/>
                <a:ea typeface="等线" panose="02010600030101010101" pitchFamily="2" charset="-122"/>
              </a:rPr>
              <a:t>而且默认为普通类型，这样不影响跑车和</a:t>
            </a:r>
            <a:r>
              <a:rPr lang="en-US" altLang="zh-CN" sz="1600" dirty="0">
                <a:solidFill>
                  <a:schemeClr val="tx1"/>
                </a:solidFill>
                <a:latin typeface="Fira Code Light" panose="020B0809050000020004" pitchFamily="49" charset="0"/>
                <a:ea typeface="等线" panose="02010600030101010101" pitchFamily="2" charset="-122"/>
              </a:rPr>
              <a:t>Bus</a:t>
            </a:r>
            <a:r>
              <a:rPr lang="zh-CN" altLang="en-US" sz="1600" dirty="0">
                <a:solidFill>
                  <a:schemeClr val="tx1"/>
                </a:solidFill>
                <a:latin typeface="Fira Code Light" panose="020B0809050000020004" pitchFamily="49" charset="0"/>
                <a:ea typeface="等线" panose="02010600030101010101" pitchFamily="2" charset="-122"/>
              </a:rPr>
              <a:t>的测试用例编写</a:t>
            </a:r>
            <a:endParaRPr lang="en-US" altLang="zh-CN" sz="1600" dirty="0">
              <a:solidFill>
                <a:schemeClr val="tx1"/>
              </a:solidFill>
              <a:latin typeface="Fira Code Light" panose="020B0809050000020004" pitchFamily="49" charset="0"/>
              <a:ea typeface="等线" panose="02010600030101010101" pitchFamily="2" charset="-122"/>
            </a:endParaRPr>
          </a:p>
          <a:p>
            <a:endParaRPr lang="en-US" altLang="zh-CN" sz="1600" dirty="0">
              <a:solidFill>
                <a:schemeClr val="tx1"/>
              </a:solidFill>
              <a:latin typeface="Fira Code Light" panose="020B0809050000020004" pitchFamily="49" charset="0"/>
              <a:ea typeface="等线" panose="02010600030101010101" pitchFamily="2" charset="-122"/>
            </a:endParaRPr>
          </a:p>
          <a:p>
            <a:r>
              <a:rPr lang="zh-CN" altLang="en-US" sz="1600" dirty="0">
                <a:solidFill>
                  <a:srgbClr val="FF0000"/>
                </a:solidFill>
                <a:latin typeface="Fira Code Light" panose="020B0809050000020004" pitchFamily="49" charset="0"/>
                <a:ea typeface="等线" panose="02010600030101010101" pitchFamily="2" charset="-122"/>
              </a:rPr>
              <a:t>同时在</a:t>
            </a:r>
            <a:r>
              <a:rPr lang="en-US" altLang="zh-CN" sz="1600" dirty="0">
                <a:solidFill>
                  <a:srgbClr val="FF0000"/>
                </a:solidFill>
                <a:latin typeface="Fira Code Light" panose="020B0809050000020004" pitchFamily="49" charset="0"/>
                <a:ea typeface="等线" panose="02010600030101010101" pitchFamily="2" charset="-122"/>
              </a:rPr>
              <a:t>ExecutorImpl.cpp</a:t>
            </a:r>
            <a:r>
              <a:rPr lang="zh-CN" altLang="en-US" sz="1600" dirty="0">
                <a:solidFill>
                  <a:srgbClr val="FF0000"/>
                </a:solidFill>
                <a:latin typeface="Fira Code Light" panose="020B0809050000020004" pitchFamily="49" charset="0"/>
                <a:ea typeface="等线" panose="02010600030101010101" pitchFamily="2" charset="-122"/>
              </a:rPr>
              <a:t>的方法里也添加参数</a:t>
            </a:r>
            <a:r>
              <a:rPr lang="en-US" altLang="zh-CN" sz="1600" dirty="0">
                <a:solidFill>
                  <a:srgbClr val="FF0000"/>
                </a:solidFill>
                <a:latin typeface="Fira Code Light" panose="020B0809050000020004" pitchFamily="49" charset="0"/>
                <a:ea typeface="等线" panose="02010600030101010101" pitchFamily="2" charset="-122"/>
              </a:rPr>
              <a:t>const ExecutorType executorType </a:t>
            </a:r>
            <a:r>
              <a:rPr lang="zh-CN" altLang="en-US" sz="1600" dirty="0">
                <a:solidFill>
                  <a:srgbClr val="FF0000"/>
                </a:solidFill>
                <a:latin typeface="Fira Code Light" panose="020B0809050000020004" pitchFamily="49" charset="0"/>
                <a:ea typeface="等线" panose="02010600030101010101" pitchFamily="2" charset="-122"/>
              </a:rPr>
              <a:t>（注意不要给默认值）</a:t>
            </a:r>
            <a:endParaRPr lang="en-US" altLang="zh-CN" sz="1600" dirty="0">
              <a:solidFill>
                <a:srgbClr val="FF0000"/>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298799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81011-09D2-D7EE-DB0A-D1737EDA079A}"/>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1B2076ED-4B6F-A89E-D4D0-DF36B7FA0CCB}"/>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测试代码实现</a:t>
            </a:r>
          </a:p>
        </p:txBody>
      </p:sp>
      <p:sp>
        <p:nvSpPr>
          <p:cNvPr id="4" name="文本框 3">
            <a:extLst>
              <a:ext uri="{FF2B5EF4-FFF2-40B4-BE49-F238E27FC236}">
                <a16:creationId xmlns:a16="http://schemas.microsoft.com/office/drawing/2014/main" id="{43BD7E9F-6C90-8C2A-D3ED-19FD2F2BE077}"/>
              </a:ext>
            </a:extLst>
          </p:cNvPr>
          <p:cNvSpPr txBox="1"/>
          <p:nvPr/>
        </p:nvSpPr>
        <p:spPr>
          <a:xfrm>
            <a:off x="642627" y="1075422"/>
            <a:ext cx="11095889"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添加</a:t>
            </a:r>
            <a:r>
              <a:rPr lang="en-US" altLang="zh-CN" b="0" dirty="0">
                <a:solidFill>
                  <a:schemeClr val="tx1">
                    <a:lumMod val="95000"/>
                    <a:lumOff val="5000"/>
                  </a:schemeClr>
                </a:solidFill>
                <a:effectLst/>
                <a:latin typeface="Fira Code Light" panose="020B0809050000020004" pitchFamily="49" charset="0"/>
                <a:ea typeface="等线" panose="02010600030101010101" pitchFamily="2" charset="-122"/>
              </a:rPr>
              <a:t>tests/SportsCarTest.cpp</a:t>
            </a:r>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，编写跑车的测试用例。请自行实现剩余测试用例</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cxnSp>
        <p:nvCxnSpPr>
          <p:cNvPr id="5" name="直接连接符 74">
            <a:extLst>
              <a:ext uri="{FF2B5EF4-FFF2-40B4-BE49-F238E27FC236}">
                <a16:creationId xmlns:a16="http://schemas.microsoft.com/office/drawing/2014/main" id="{E939163B-7905-3BEC-3C11-3F047C99131D}"/>
              </a:ext>
            </a:extLst>
          </p:cNvPr>
          <p:cNvCxnSpPr>
            <a:cxnSpLocks/>
          </p:cNvCxnSpPr>
          <p:nvPr/>
        </p:nvCxnSpPr>
        <p:spPr bwMode="auto">
          <a:xfrm flipV="1">
            <a:off x="5776332" y="1507628"/>
            <a:ext cx="0" cy="4090284"/>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11" name="图片 10">
            <a:extLst>
              <a:ext uri="{FF2B5EF4-FFF2-40B4-BE49-F238E27FC236}">
                <a16:creationId xmlns:a16="http://schemas.microsoft.com/office/drawing/2014/main" id="{CB4C9FE5-D218-E565-C882-0336479DD64C}"/>
              </a:ext>
            </a:extLst>
          </p:cNvPr>
          <p:cNvPicPr>
            <a:picLocks noChangeAspect="1"/>
          </p:cNvPicPr>
          <p:nvPr/>
        </p:nvPicPr>
        <p:blipFill>
          <a:blip r:embed="rId3"/>
          <a:stretch>
            <a:fillRect/>
          </a:stretch>
        </p:blipFill>
        <p:spPr>
          <a:xfrm>
            <a:off x="5828371" y="1557526"/>
            <a:ext cx="6044167" cy="3914392"/>
          </a:xfrm>
          <a:prstGeom prst="rect">
            <a:avLst/>
          </a:prstGeom>
        </p:spPr>
      </p:pic>
      <p:pic>
        <p:nvPicPr>
          <p:cNvPr id="19" name="图片 18">
            <a:extLst>
              <a:ext uri="{FF2B5EF4-FFF2-40B4-BE49-F238E27FC236}">
                <a16:creationId xmlns:a16="http://schemas.microsoft.com/office/drawing/2014/main" id="{F410EDD2-5D57-3294-D085-E27C2F2EE5D7}"/>
              </a:ext>
            </a:extLst>
          </p:cNvPr>
          <p:cNvPicPr>
            <a:picLocks noChangeAspect="1"/>
          </p:cNvPicPr>
          <p:nvPr/>
        </p:nvPicPr>
        <p:blipFill>
          <a:blip r:embed="rId4"/>
          <a:stretch>
            <a:fillRect/>
          </a:stretch>
        </p:blipFill>
        <p:spPr>
          <a:xfrm>
            <a:off x="319462" y="1557526"/>
            <a:ext cx="5399457" cy="3914392"/>
          </a:xfrm>
          <a:prstGeom prst="rect">
            <a:avLst/>
          </a:prstGeom>
        </p:spPr>
      </p:pic>
    </p:spTree>
    <p:extLst>
      <p:ext uri="{BB962C8B-B14F-4D97-AF65-F5344CB8AC3E}">
        <p14:creationId xmlns:p14="http://schemas.microsoft.com/office/powerpoint/2010/main" val="1165086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DBE3-CC67-BDEF-D350-860755931CB7}"/>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18FF6C3B-9ABB-6143-E84D-35463AA2D6D9}"/>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测试代码实现</a:t>
            </a:r>
          </a:p>
        </p:txBody>
      </p:sp>
      <p:sp>
        <p:nvSpPr>
          <p:cNvPr id="4" name="文本框 3">
            <a:extLst>
              <a:ext uri="{FF2B5EF4-FFF2-40B4-BE49-F238E27FC236}">
                <a16:creationId xmlns:a16="http://schemas.microsoft.com/office/drawing/2014/main" id="{5A02D4FC-5725-19FD-FD33-5D4BA0D1BDD9}"/>
              </a:ext>
            </a:extLst>
          </p:cNvPr>
          <p:cNvSpPr txBox="1"/>
          <p:nvPr/>
        </p:nvSpPr>
        <p:spPr>
          <a:xfrm>
            <a:off x="642627" y="1075422"/>
            <a:ext cx="11095889" cy="369332"/>
          </a:xfrm>
          <a:prstGeom prst="rect">
            <a:avLst/>
          </a:prstGeom>
          <a:noFill/>
        </p:spPr>
        <p:txBody>
          <a:bodyPr wrap="square">
            <a:spAutoFit/>
          </a:bodyPr>
          <a:lstStyle/>
          <a:p>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添加</a:t>
            </a:r>
            <a:r>
              <a:rPr lang="en-US" altLang="zh-CN" b="0" dirty="0">
                <a:solidFill>
                  <a:schemeClr val="tx1">
                    <a:lumMod val="95000"/>
                    <a:lumOff val="5000"/>
                  </a:schemeClr>
                </a:solidFill>
                <a:effectLst/>
                <a:latin typeface="Fira Code Light" panose="020B0809050000020004" pitchFamily="49" charset="0"/>
                <a:ea typeface="等线" panose="02010600030101010101" pitchFamily="2" charset="-122"/>
              </a:rPr>
              <a:t>tests/BusTest.cpp</a:t>
            </a:r>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，编写</a:t>
            </a:r>
            <a:r>
              <a:rPr lang="en-US" altLang="zh-CN" b="0" dirty="0">
                <a:solidFill>
                  <a:schemeClr val="tx1">
                    <a:lumMod val="95000"/>
                    <a:lumOff val="5000"/>
                  </a:schemeClr>
                </a:solidFill>
                <a:effectLst/>
                <a:latin typeface="Fira Code Light" panose="020B0809050000020004" pitchFamily="49" charset="0"/>
                <a:ea typeface="等线" panose="02010600030101010101" pitchFamily="2" charset="-122"/>
              </a:rPr>
              <a:t>Bus</a:t>
            </a:r>
            <a:r>
              <a:rPr lang="zh-CN" altLang="en-US" b="0" dirty="0">
                <a:solidFill>
                  <a:schemeClr val="tx1">
                    <a:lumMod val="95000"/>
                    <a:lumOff val="5000"/>
                  </a:schemeClr>
                </a:solidFill>
                <a:effectLst/>
                <a:latin typeface="Fira Code Light" panose="020B0809050000020004" pitchFamily="49" charset="0"/>
                <a:ea typeface="等线" panose="02010600030101010101" pitchFamily="2" charset="-122"/>
              </a:rPr>
              <a:t>的测试用例。请自行实现剩余测试用例</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cxnSp>
        <p:nvCxnSpPr>
          <p:cNvPr id="5" name="直接连接符 74">
            <a:extLst>
              <a:ext uri="{FF2B5EF4-FFF2-40B4-BE49-F238E27FC236}">
                <a16:creationId xmlns:a16="http://schemas.microsoft.com/office/drawing/2014/main" id="{DA10C6F2-91B7-8F74-A2C9-DE771120E2B5}"/>
              </a:ext>
            </a:extLst>
          </p:cNvPr>
          <p:cNvCxnSpPr>
            <a:cxnSpLocks/>
          </p:cNvCxnSpPr>
          <p:nvPr/>
        </p:nvCxnSpPr>
        <p:spPr bwMode="auto">
          <a:xfrm flipV="1">
            <a:off x="5984860" y="1507627"/>
            <a:ext cx="0" cy="4350477"/>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3" name="图片 2">
            <a:extLst>
              <a:ext uri="{FF2B5EF4-FFF2-40B4-BE49-F238E27FC236}">
                <a16:creationId xmlns:a16="http://schemas.microsoft.com/office/drawing/2014/main" id="{18C1C4F0-866C-695D-C246-588917467134}"/>
              </a:ext>
            </a:extLst>
          </p:cNvPr>
          <p:cNvPicPr>
            <a:picLocks noChangeAspect="1"/>
          </p:cNvPicPr>
          <p:nvPr/>
        </p:nvPicPr>
        <p:blipFill>
          <a:blip r:embed="rId3"/>
          <a:stretch>
            <a:fillRect/>
          </a:stretch>
        </p:blipFill>
        <p:spPr>
          <a:xfrm>
            <a:off x="336748" y="1507625"/>
            <a:ext cx="5536973" cy="4350479"/>
          </a:xfrm>
          <a:prstGeom prst="rect">
            <a:avLst/>
          </a:prstGeom>
        </p:spPr>
      </p:pic>
      <p:pic>
        <p:nvPicPr>
          <p:cNvPr id="7" name="图片 6">
            <a:extLst>
              <a:ext uri="{FF2B5EF4-FFF2-40B4-BE49-F238E27FC236}">
                <a16:creationId xmlns:a16="http://schemas.microsoft.com/office/drawing/2014/main" id="{7EF11A8D-A534-ECB3-D5C3-43BDDCC150FD}"/>
              </a:ext>
            </a:extLst>
          </p:cNvPr>
          <p:cNvPicPr>
            <a:picLocks noChangeAspect="1"/>
          </p:cNvPicPr>
          <p:nvPr/>
        </p:nvPicPr>
        <p:blipFill>
          <a:blip r:embed="rId4"/>
          <a:stretch>
            <a:fillRect/>
          </a:stretch>
        </p:blipFill>
        <p:spPr>
          <a:xfrm>
            <a:off x="6096000" y="1507626"/>
            <a:ext cx="5711882" cy="4350479"/>
          </a:xfrm>
          <a:prstGeom prst="rect">
            <a:avLst/>
          </a:prstGeom>
        </p:spPr>
      </p:pic>
      <p:sp>
        <p:nvSpPr>
          <p:cNvPr id="10" name="文本框 9">
            <a:extLst>
              <a:ext uri="{FF2B5EF4-FFF2-40B4-BE49-F238E27FC236}">
                <a16:creationId xmlns:a16="http://schemas.microsoft.com/office/drawing/2014/main" id="{E8B953E1-5C8F-A5FE-E42B-2FC590135B9C}"/>
              </a:ext>
            </a:extLst>
          </p:cNvPr>
          <p:cNvSpPr txBox="1"/>
          <p:nvPr/>
        </p:nvSpPr>
        <p:spPr>
          <a:xfrm>
            <a:off x="4272949" y="152092"/>
            <a:ext cx="7534933" cy="923330"/>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测试代码编写完成，代码及时入库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"feat: Add test cases for </a:t>
            </a:r>
            <a:r>
              <a:rPr lang="en-US" altLang="zh-CN" b="1" dirty="0" err="1">
                <a:latin typeface="Fira Code Light" panose="020B0809050000020004" pitchFamily="49" charset="0"/>
                <a:ea typeface="Fira Code Light" panose="020B0809050000020004" pitchFamily="49" charset="0"/>
              </a:rPr>
              <a:t>Bus&amp;SportCar</a:t>
            </a:r>
            <a:r>
              <a:rPr lang="en-US" altLang="zh-CN" b="1" dirty="0">
                <a:latin typeface="Fira Code Light" panose="020B0809050000020004" pitchFamily="49" charset="0"/>
                <a:ea typeface="Fira Code Light" panose="020B0809050000020004" pitchFamily="49" charset="0"/>
              </a:rPr>
              <a:t>"</a:t>
            </a:r>
          </a:p>
        </p:txBody>
      </p:sp>
    </p:spTree>
    <p:extLst>
      <p:ext uri="{BB962C8B-B14F-4D97-AF65-F5344CB8AC3E}">
        <p14:creationId xmlns:p14="http://schemas.microsoft.com/office/powerpoint/2010/main" val="2673635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40238-315F-E01B-91DA-F9EC88DA5682}"/>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5A61E65A-2381-7913-590E-25FE2A8DCC52}"/>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代码实现</a:t>
            </a:r>
          </a:p>
        </p:txBody>
      </p:sp>
      <p:sp>
        <p:nvSpPr>
          <p:cNvPr id="4" name="文本框 3">
            <a:extLst>
              <a:ext uri="{FF2B5EF4-FFF2-40B4-BE49-F238E27FC236}">
                <a16:creationId xmlns:a16="http://schemas.microsoft.com/office/drawing/2014/main" id="{E4D9B37E-A8F3-F9BA-4F0D-805BE4C2D9CB}"/>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在代码实现之前，我们先来整体梳理一下目前已有的类</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pic>
        <p:nvPicPr>
          <p:cNvPr id="3" name="图片 2">
            <a:extLst>
              <a:ext uri="{FF2B5EF4-FFF2-40B4-BE49-F238E27FC236}">
                <a16:creationId xmlns:a16="http://schemas.microsoft.com/office/drawing/2014/main" id="{8470498E-A82B-C990-26EC-CF8368C252AD}"/>
              </a:ext>
            </a:extLst>
          </p:cNvPr>
          <p:cNvPicPr>
            <a:picLocks noChangeAspect="1"/>
          </p:cNvPicPr>
          <p:nvPr/>
        </p:nvPicPr>
        <p:blipFill>
          <a:blip r:embed="rId3"/>
          <a:stretch>
            <a:fillRect/>
          </a:stretch>
        </p:blipFill>
        <p:spPr>
          <a:xfrm>
            <a:off x="731838" y="1586725"/>
            <a:ext cx="8073736" cy="4593941"/>
          </a:xfrm>
          <a:prstGeom prst="rect">
            <a:avLst/>
          </a:prstGeom>
        </p:spPr>
      </p:pic>
    </p:spTree>
    <p:extLst>
      <p:ext uri="{BB962C8B-B14F-4D97-AF65-F5344CB8AC3E}">
        <p14:creationId xmlns:p14="http://schemas.microsoft.com/office/powerpoint/2010/main" val="1358002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实验</a:t>
            </a:r>
            <a:r>
              <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rPr>
              <a:t>3</a:t>
            </a:r>
            <a:r>
              <a:rPr lang="zh-CN" altLang="en-US" sz="2200" dirty="0">
                <a:latin typeface="Fira Code Light" panose="020B0809050000020004" pitchFamily="49" charset="0"/>
                <a:ea typeface="等线" panose="02010600030101010101" pitchFamily="2" charset="-122"/>
                <a:cs typeface="+mn-ea"/>
                <a:sym typeface="Huawei Sans" panose="020C0503030203020204" pitchFamily="34" charset="0"/>
              </a:rPr>
              <a:t>回顾</a:t>
            </a:r>
            <a:endParaRPr lang="en-US" altLang="zh-CN" sz="22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项目实践</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2.1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面向接口编程</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2.2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任务编排</a:t>
            </a:r>
            <a:endPar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pPr marL="403039" lvl="1" indent="0">
              <a:buNone/>
            </a:pPr>
            <a:r>
              <a:rPr lang="en-US" altLang="zh-CN" sz="20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rPr>
              <a:t>2.3 </a:t>
            </a:r>
            <a:r>
              <a:rPr lang="zh-CN" altLang="en-US" sz="20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目录结构设计</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200" dirty="0">
                <a:solidFill>
                  <a:schemeClr val="bg1">
                    <a:lumMod val="50000"/>
                  </a:schemeClr>
                </a:solidFill>
                <a:latin typeface="Fira Code Light" panose="020B0809050000020004" pitchFamily="49" charset="0"/>
                <a:ea typeface="等线" panose="02010600030101010101" pitchFamily="2" charset="-122"/>
                <a:cs typeface="+mn-ea"/>
                <a:sym typeface="Huawei Sans" panose="020C0503030203020204" pitchFamily="34" charset="0"/>
              </a:rPr>
              <a:t>总结</a:t>
            </a:r>
            <a:endParaRPr lang="en-US" altLang="zh-CN" sz="2200" dirty="0">
              <a:solidFill>
                <a:schemeClr val="bg1">
                  <a:lumMod val="50000"/>
                </a:schemeClr>
              </a:solidFill>
              <a:latin typeface="Fira Code Light" panose="020B0809050000020004" pitchFamily="49" charset="0"/>
              <a:ea typeface="Fira Code Light" panose="020B0809050000020004" pitchFamily="49" charset="0"/>
              <a:cs typeface="+mn-ea"/>
              <a:sym typeface="Huawei Sans" panose="020C0503030203020204" pitchFamily="34" charset="0"/>
            </a:endParaRPr>
          </a:p>
        </p:txBody>
      </p:sp>
    </p:spTree>
    <p:extLst>
      <p:ext uri="{BB962C8B-B14F-4D97-AF65-F5344CB8AC3E}">
        <p14:creationId xmlns:p14="http://schemas.microsoft.com/office/powerpoint/2010/main" val="2764502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F3CC4-950E-6DA2-80D4-DD886160B840}"/>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84893FEF-C4E1-8F7B-077D-009DF6CEBA56}"/>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代码实现</a:t>
            </a:r>
          </a:p>
        </p:txBody>
      </p:sp>
      <p:sp>
        <p:nvSpPr>
          <p:cNvPr id="4" name="文本框 3">
            <a:extLst>
              <a:ext uri="{FF2B5EF4-FFF2-40B4-BE49-F238E27FC236}">
                <a16:creationId xmlns:a16="http://schemas.microsoft.com/office/drawing/2014/main" id="{1AD64723-23DE-86C5-D8D8-4518AF50C294}"/>
              </a:ext>
            </a:extLst>
          </p:cNvPr>
          <p:cNvSpPr txBox="1"/>
          <p:nvPr/>
        </p:nvSpPr>
        <p:spPr>
          <a:xfrm>
            <a:off x="642627" y="1075422"/>
            <a:ext cx="5453373" cy="2966197"/>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通过整理可以发现，不同车型的移动方式不同可以归结为对应的原子移动不同。</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以正常模式下的左转为例：</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  -Normal</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90</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度</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  -SportsCar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：左转</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90</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度，前进</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1</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格</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  -Bus</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：前进</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1</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格，左转</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90</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度</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pic>
        <p:nvPicPr>
          <p:cNvPr id="2" name="图片 1">
            <a:extLst>
              <a:ext uri="{FF2B5EF4-FFF2-40B4-BE49-F238E27FC236}">
                <a16:creationId xmlns:a16="http://schemas.microsoft.com/office/drawing/2014/main" id="{464EB36F-3D8E-0605-18B2-F89A5E0FD07B}"/>
              </a:ext>
            </a:extLst>
          </p:cNvPr>
          <p:cNvPicPr>
            <a:picLocks noChangeAspect="1"/>
          </p:cNvPicPr>
          <p:nvPr/>
        </p:nvPicPr>
        <p:blipFill>
          <a:blip r:embed="rId3"/>
          <a:stretch>
            <a:fillRect/>
          </a:stretch>
        </p:blipFill>
        <p:spPr>
          <a:xfrm>
            <a:off x="6294677" y="447468"/>
            <a:ext cx="5350706" cy="3044542"/>
          </a:xfrm>
          <a:prstGeom prst="rect">
            <a:avLst/>
          </a:prstGeom>
        </p:spPr>
      </p:pic>
      <p:sp>
        <p:nvSpPr>
          <p:cNvPr id="3" name="文本框 2">
            <a:extLst>
              <a:ext uri="{FF2B5EF4-FFF2-40B4-BE49-F238E27FC236}">
                <a16:creationId xmlns:a16="http://schemas.microsoft.com/office/drawing/2014/main" id="{9440A88D-80FE-73F0-DC36-5718C47FF88C}"/>
              </a:ext>
            </a:extLst>
          </p:cNvPr>
          <p:cNvSpPr txBox="1"/>
          <p:nvPr/>
        </p:nvSpPr>
        <p:spPr>
          <a:xfrm>
            <a:off x="642627" y="3708556"/>
            <a:ext cx="10817536" cy="2135200"/>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我们想要保留代码的统一性，即将每种车型的左转都使用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左转类的方法，但是对应的原子移动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不同，因此考虑在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移动类和</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原子移动组类间添加一个类进行不同车型的适配（</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orchestrate</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定义一个抽象的移动命令适配器父类</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CmderOrchestrator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，用于将不同车型对应的移动转化为不同的原子移动组。</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674533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DA80E-4FDC-CA4C-8560-BBA7A39A6F2A}"/>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DB4C940E-C248-1519-43DF-8C28E7106A2A}"/>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移动适配器实现</a:t>
            </a:r>
          </a:p>
        </p:txBody>
      </p:sp>
      <p:sp>
        <p:nvSpPr>
          <p:cNvPr id="4" name="文本框 3">
            <a:extLst>
              <a:ext uri="{FF2B5EF4-FFF2-40B4-BE49-F238E27FC236}">
                <a16:creationId xmlns:a16="http://schemas.microsoft.com/office/drawing/2014/main" id="{91C13769-74E8-5862-0699-A1C878B671D4}"/>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创建</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src\cmder\CmderOrchestrator.hpp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，实现移动适配器抽象父类</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pic>
        <p:nvPicPr>
          <p:cNvPr id="3" name="图片 2">
            <a:extLst>
              <a:ext uri="{FF2B5EF4-FFF2-40B4-BE49-F238E27FC236}">
                <a16:creationId xmlns:a16="http://schemas.microsoft.com/office/drawing/2014/main" id="{F7077D4F-7141-09C7-82F4-31CAF471B286}"/>
              </a:ext>
            </a:extLst>
          </p:cNvPr>
          <p:cNvPicPr>
            <a:picLocks noChangeAspect="1"/>
          </p:cNvPicPr>
          <p:nvPr/>
        </p:nvPicPr>
        <p:blipFill>
          <a:blip r:embed="rId3"/>
          <a:stretch>
            <a:fillRect/>
          </a:stretch>
        </p:blipFill>
        <p:spPr>
          <a:xfrm>
            <a:off x="731838" y="1586725"/>
            <a:ext cx="10661306" cy="4619341"/>
          </a:xfrm>
          <a:prstGeom prst="rect">
            <a:avLst/>
          </a:prstGeom>
        </p:spPr>
      </p:pic>
      <p:sp>
        <p:nvSpPr>
          <p:cNvPr id="5" name="圆角矩形 13">
            <a:extLst>
              <a:ext uri="{FF2B5EF4-FFF2-40B4-BE49-F238E27FC236}">
                <a16:creationId xmlns:a16="http://schemas.microsoft.com/office/drawing/2014/main" id="{CD15B8FA-8958-0659-F962-75C7F2DA105F}"/>
              </a:ext>
            </a:extLst>
          </p:cNvPr>
          <p:cNvSpPr/>
          <p:nvPr/>
        </p:nvSpPr>
        <p:spPr bwMode="auto">
          <a:xfrm>
            <a:off x="1736288" y="4342780"/>
            <a:ext cx="9723874" cy="109282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BB3FBE78-C792-5504-AAEF-B82F95D3DA4F}"/>
              </a:ext>
            </a:extLst>
          </p:cNvPr>
          <p:cNvSpPr/>
          <p:nvPr/>
        </p:nvSpPr>
        <p:spPr>
          <a:xfrm>
            <a:off x="7179178" y="2811296"/>
            <a:ext cx="3903690" cy="973666"/>
          </a:xfrm>
          <a:prstGeom prst="wedgeRectCallout">
            <a:avLst>
              <a:gd name="adj1" fmla="val -42099"/>
              <a:gd name="adj2" fmla="val 966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适配器只声明</a:t>
            </a:r>
            <a:r>
              <a:rPr lang="en-US" altLang="zh-CN" sz="1600" dirty="0">
                <a:solidFill>
                  <a:schemeClr val="tx1"/>
                </a:solidFill>
                <a:latin typeface="Fira Code Light" panose="020B0809050000020004" pitchFamily="49" charset="0"/>
                <a:ea typeface="等线" panose="02010600030101010101" pitchFamily="2" charset="-122"/>
              </a:rPr>
              <a:t>4</a:t>
            </a:r>
            <a:r>
              <a:rPr lang="zh-CN" altLang="en-US" sz="1600" dirty="0">
                <a:solidFill>
                  <a:schemeClr val="tx1"/>
                </a:solidFill>
                <a:latin typeface="Fira Code Light" panose="020B0809050000020004" pitchFamily="49" charset="0"/>
                <a:ea typeface="等线" panose="02010600030101010101" pitchFamily="2" charset="-122"/>
              </a:rPr>
              <a:t>种抽象方法，前进、左转、右转、调头。具体车型的具体方法如何分解为对应的原子移动，由子类具体实现</a:t>
            </a:r>
            <a:endParaRPr lang="en-US" altLang="zh-CN" sz="1600" dirty="0">
              <a:solidFill>
                <a:schemeClr val="tx1"/>
              </a:solidFill>
              <a:latin typeface="Fira Code Light" panose="020B0809050000020004" pitchFamily="49" charset="0"/>
              <a:ea typeface="等线" panose="02010600030101010101" pitchFamily="2" charset="-122"/>
            </a:endParaRPr>
          </a:p>
          <a:p>
            <a:r>
              <a:rPr lang="zh-CN" altLang="en-US" sz="1600" dirty="0">
                <a:solidFill>
                  <a:schemeClr val="tx1"/>
                </a:solidFill>
                <a:latin typeface="Fira Code Light" panose="020B0809050000020004" pitchFamily="49" charset="0"/>
                <a:ea typeface="等线" panose="02010600030101010101" pitchFamily="2" charset="-122"/>
              </a:rPr>
              <a:t>注意返回的都是</a:t>
            </a:r>
            <a:r>
              <a:rPr lang="en-US" altLang="zh-CN" sz="1600" dirty="0">
                <a:solidFill>
                  <a:schemeClr val="tx1"/>
                </a:solidFill>
                <a:latin typeface="Fira Code Light" panose="020B0809050000020004" pitchFamily="49" charset="0"/>
                <a:ea typeface="等线" panose="02010600030101010101" pitchFamily="2" charset="-122"/>
              </a:rPr>
              <a:t>ActionGroup</a:t>
            </a:r>
          </a:p>
        </p:txBody>
      </p:sp>
    </p:spTree>
    <p:extLst>
      <p:ext uri="{BB962C8B-B14F-4D97-AF65-F5344CB8AC3E}">
        <p14:creationId xmlns:p14="http://schemas.microsoft.com/office/powerpoint/2010/main" val="3606780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D611C-411F-7305-DEED-11A05224F9CC}"/>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1DB8F30A-359D-098D-7A7F-7D349A275461}"/>
              </a:ext>
            </a:extLst>
          </p:cNvPr>
          <p:cNvPicPr>
            <a:picLocks noChangeAspect="1"/>
          </p:cNvPicPr>
          <p:nvPr/>
        </p:nvPicPr>
        <p:blipFill>
          <a:blip r:embed="rId3"/>
          <a:stretch>
            <a:fillRect/>
          </a:stretch>
        </p:blipFill>
        <p:spPr>
          <a:xfrm>
            <a:off x="736792" y="1586725"/>
            <a:ext cx="6283752" cy="4653207"/>
          </a:xfrm>
          <a:prstGeom prst="rect">
            <a:avLst/>
          </a:prstGeom>
        </p:spPr>
      </p:pic>
      <p:sp>
        <p:nvSpPr>
          <p:cNvPr id="13" name="标题 2">
            <a:extLst>
              <a:ext uri="{FF2B5EF4-FFF2-40B4-BE49-F238E27FC236}">
                <a16:creationId xmlns:a16="http://schemas.microsoft.com/office/drawing/2014/main" id="{9E0A99BE-BEB8-A3EF-F3D8-990C747F219F}"/>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移动适配器实现</a:t>
            </a:r>
          </a:p>
        </p:txBody>
      </p:sp>
      <p:sp>
        <p:nvSpPr>
          <p:cNvPr id="4" name="文本框 3">
            <a:extLst>
              <a:ext uri="{FF2B5EF4-FFF2-40B4-BE49-F238E27FC236}">
                <a16:creationId xmlns:a16="http://schemas.microsoft.com/office/drawing/2014/main" id="{B8F46E1C-537A-D331-DEA8-C2FA62FEDF56}"/>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创建</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\NormalOrchestrator.hpp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，实现</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Normal</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适配器子类，剩余函数请自行实现</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5" name="圆角矩形 13">
            <a:extLst>
              <a:ext uri="{FF2B5EF4-FFF2-40B4-BE49-F238E27FC236}">
                <a16:creationId xmlns:a16="http://schemas.microsoft.com/office/drawing/2014/main" id="{31AE2F0F-6086-B03F-DFBF-66B13DB321DA}"/>
              </a:ext>
            </a:extLst>
          </p:cNvPr>
          <p:cNvSpPr/>
          <p:nvPr/>
        </p:nvSpPr>
        <p:spPr bwMode="auto">
          <a:xfrm>
            <a:off x="2447488" y="2226114"/>
            <a:ext cx="1345579" cy="22075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4A77BAC0-29A2-7390-0C50-299668E666A4}"/>
              </a:ext>
            </a:extLst>
          </p:cNvPr>
          <p:cNvSpPr/>
          <p:nvPr/>
        </p:nvSpPr>
        <p:spPr>
          <a:xfrm>
            <a:off x="3793067" y="1689774"/>
            <a:ext cx="1465289" cy="369332"/>
          </a:xfrm>
          <a:prstGeom prst="wedgeRectCallout">
            <a:avLst>
              <a:gd name="adj1" fmla="val -42099"/>
              <a:gd name="adj2" fmla="val 966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继承抽象父类</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8" name="圆角矩形 13">
            <a:extLst>
              <a:ext uri="{FF2B5EF4-FFF2-40B4-BE49-F238E27FC236}">
                <a16:creationId xmlns:a16="http://schemas.microsoft.com/office/drawing/2014/main" id="{1C6834E3-9A4C-69E2-E2A8-75557337FA05}"/>
              </a:ext>
            </a:extLst>
          </p:cNvPr>
          <p:cNvSpPr/>
          <p:nvPr/>
        </p:nvSpPr>
        <p:spPr bwMode="auto">
          <a:xfrm>
            <a:off x="1194421" y="4579848"/>
            <a:ext cx="5826123" cy="36933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6D1BAEBF-B0F3-CBBD-1E21-A592E605E93E}"/>
              </a:ext>
            </a:extLst>
          </p:cNvPr>
          <p:cNvSpPr/>
          <p:nvPr/>
        </p:nvSpPr>
        <p:spPr>
          <a:xfrm>
            <a:off x="8432801" y="4143350"/>
            <a:ext cx="3183466" cy="893436"/>
          </a:xfrm>
          <a:prstGeom prst="wedgeRectCallout">
            <a:avLst>
              <a:gd name="adj1" fmla="val -95572"/>
              <a:gd name="adj2" fmla="val 2510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每次移动都需要判断是否处于倒车状态，因此将其作为一个方法独立出来</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0" name="圆角矩形 13">
            <a:extLst>
              <a:ext uri="{FF2B5EF4-FFF2-40B4-BE49-F238E27FC236}">
                <a16:creationId xmlns:a16="http://schemas.microsoft.com/office/drawing/2014/main" id="{DF7F09F5-6283-5379-4DA5-9B0ED98BE027}"/>
              </a:ext>
            </a:extLst>
          </p:cNvPr>
          <p:cNvSpPr/>
          <p:nvPr/>
        </p:nvSpPr>
        <p:spPr bwMode="auto">
          <a:xfrm>
            <a:off x="1194421" y="5036786"/>
            <a:ext cx="3733180" cy="85601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a:extLst>
              <a:ext uri="{FF2B5EF4-FFF2-40B4-BE49-F238E27FC236}">
                <a16:creationId xmlns:a16="http://schemas.microsoft.com/office/drawing/2014/main" id="{E283BC90-9264-7E4C-BC3A-BC43A8115EDD}"/>
              </a:ext>
            </a:extLst>
          </p:cNvPr>
          <p:cNvSpPr/>
          <p:nvPr/>
        </p:nvSpPr>
        <p:spPr>
          <a:xfrm>
            <a:off x="5088468" y="5018074"/>
            <a:ext cx="3183466" cy="893436"/>
          </a:xfrm>
          <a:prstGeom prst="wedgeRectCallout">
            <a:avLst>
              <a:gd name="adj1" fmla="val -59652"/>
              <a:gd name="adj2" fmla="val -208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如果处于加速状态，先移动一步；如果处于未加速状态，则返回空数组</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2" name="圆角矩形 13">
            <a:extLst>
              <a:ext uri="{FF2B5EF4-FFF2-40B4-BE49-F238E27FC236}">
                <a16:creationId xmlns:a16="http://schemas.microsoft.com/office/drawing/2014/main" id="{BB8585BC-0946-5BFE-3000-37BDFEA0BF37}"/>
              </a:ext>
            </a:extLst>
          </p:cNvPr>
          <p:cNvSpPr/>
          <p:nvPr/>
        </p:nvSpPr>
        <p:spPr bwMode="auto">
          <a:xfrm>
            <a:off x="1418573" y="2938477"/>
            <a:ext cx="1993494" cy="2207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4" name="对话气泡: 矩形 13">
            <a:extLst>
              <a:ext uri="{FF2B5EF4-FFF2-40B4-BE49-F238E27FC236}">
                <a16:creationId xmlns:a16="http://schemas.microsoft.com/office/drawing/2014/main" id="{2A20C1E2-5E33-4D13-F4C8-D40F649490A7}"/>
              </a:ext>
            </a:extLst>
          </p:cNvPr>
          <p:cNvSpPr/>
          <p:nvPr/>
        </p:nvSpPr>
        <p:spPr>
          <a:xfrm>
            <a:off x="5359401" y="1937055"/>
            <a:ext cx="6443131" cy="1288323"/>
          </a:xfrm>
          <a:prstGeom prst="wedgeRectCallout">
            <a:avLst>
              <a:gd name="adj1" fmla="val -82013"/>
              <a:gd name="adj2" fmla="val 2874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rgbClr val="FF0000"/>
                </a:solidFill>
                <a:latin typeface="Fira Code Light" panose="020B0809050000020004" pitchFamily="49" charset="0"/>
                <a:ea typeface="等线" panose="02010600030101010101" pitchFamily="2" charset="-122"/>
              </a:rPr>
              <a:t>如果是加速状态，要先移动一步。</a:t>
            </a:r>
            <a:r>
              <a:rPr lang="zh-CN" altLang="en-US" sz="1600" dirty="0">
                <a:solidFill>
                  <a:schemeClr val="tx1"/>
                </a:solidFill>
                <a:latin typeface="Fira Code Light" panose="020B0809050000020004" pitchFamily="49" charset="0"/>
                <a:ea typeface="等线" panose="02010600030101010101" pitchFamily="2" charset="-122"/>
              </a:rPr>
              <a:t>这里使用</a:t>
            </a:r>
            <a:r>
              <a:rPr lang="en-US" altLang="zh-CN" sz="1600" dirty="0">
                <a:solidFill>
                  <a:schemeClr val="tx1"/>
                </a:solidFill>
                <a:latin typeface="Fira Code Light" panose="020B0809050000020004" pitchFamily="49" charset="0"/>
                <a:ea typeface="等线" panose="02010600030101010101" pitchFamily="2" charset="-122"/>
              </a:rPr>
              <a:t>+=</a:t>
            </a:r>
            <a:r>
              <a:rPr lang="zh-CN" altLang="en-US" sz="1600" dirty="0">
                <a:solidFill>
                  <a:schemeClr val="tx1"/>
                </a:solidFill>
                <a:latin typeface="Fira Code Light" panose="020B0809050000020004" pitchFamily="49" charset="0"/>
                <a:ea typeface="等线" panose="02010600030101010101" pitchFamily="2" charset="-122"/>
              </a:rPr>
              <a:t>，是因为</a:t>
            </a:r>
            <a:r>
              <a:rPr lang="en-US" altLang="zh-CN" sz="1600" dirty="0" err="1">
                <a:solidFill>
                  <a:schemeClr val="tx1"/>
                </a:solidFill>
                <a:latin typeface="Fira Code Light" panose="020B0809050000020004" pitchFamily="49" charset="0"/>
                <a:ea typeface="等线" panose="02010600030101010101" pitchFamily="2" charset="-122"/>
              </a:rPr>
              <a:t>OnFast</a:t>
            </a:r>
            <a:r>
              <a:rPr lang="zh-CN" altLang="en-US" sz="1600" dirty="0">
                <a:solidFill>
                  <a:schemeClr val="tx1"/>
                </a:solidFill>
                <a:latin typeface="Fira Code Light" panose="020B0809050000020004" pitchFamily="49" charset="0"/>
                <a:ea typeface="等线" panose="02010600030101010101" pitchFamily="2" charset="-122"/>
              </a:rPr>
              <a:t>函数返回值类型是</a:t>
            </a:r>
            <a:r>
              <a:rPr lang="en-US" altLang="zh-CN" sz="1600" dirty="0" err="1">
                <a:solidFill>
                  <a:schemeClr val="tx1"/>
                </a:solidFill>
                <a:latin typeface="Fira Code Light" panose="020B0809050000020004" pitchFamily="49" charset="0"/>
                <a:ea typeface="等线" panose="02010600030101010101" pitchFamily="2" charset="-122"/>
              </a:rPr>
              <a:t>ActionGroup</a:t>
            </a:r>
            <a:r>
              <a:rPr lang="zh-CN" altLang="en-US" sz="1600" dirty="0">
                <a:solidFill>
                  <a:schemeClr val="tx1"/>
                </a:solidFill>
                <a:latin typeface="Fira Code Light" panose="020B0809050000020004" pitchFamily="49" charset="0"/>
                <a:ea typeface="等线" panose="02010600030101010101" pitchFamily="2" charset="-122"/>
              </a:rPr>
              <a:t>，而</a:t>
            </a:r>
            <a:r>
              <a:rPr lang="en-US" altLang="zh-CN" sz="1600" dirty="0" err="1">
                <a:solidFill>
                  <a:srgbClr val="FF0000"/>
                </a:solidFill>
                <a:latin typeface="Fira Code Light" panose="020B0809050000020004" pitchFamily="49" charset="0"/>
                <a:ea typeface="等线" panose="02010600030101010101" pitchFamily="2" charset="-122"/>
              </a:rPr>
              <a:t>OnFast</a:t>
            </a:r>
            <a:r>
              <a:rPr lang="zh-CN" altLang="en-US" sz="1600" dirty="0">
                <a:solidFill>
                  <a:srgbClr val="FF0000"/>
                </a:solidFill>
                <a:latin typeface="Fira Code Light" panose="020B0809050000020004" pitchFamily="49" charset="0"/>
                <a:ea typeface="等线" panose="02010600030101010101" pitchFamily="2" charset="-122"/>
              </a:rPr>
              <a:t>函数之所以返回</a:t>
            </a:r>
            <a:r>
              <a:rPr lang="en-US" altLang="zh-CN" sz="1600" dirty="0" err="1">
                <a:solidFill>
                  <a:srgbClr val="FF0000"/>
                </a:solidFill>
                <a:latin typeface="Fira Code Light" panose="020B0809050000020004" pitchFamily="49" charset="0"/>
                <a:ea typeface="等线" panose="02010600030101010101" pitchFamily="2" charset="-122"/>
              </a:rPr>
              <a:t>ActionGroup</a:t>
            </a:r>
            <a:r>
              <a:rPr lang="zh-CN" altLang="en-US" sz="1600" dirty="0">
                <a:solidFill>
                  <a:srgbClr val="FF0000"/>
                </a:solidFill>
                <a:latin typeface="Fira Code Light" panose="020B0809050000020004" pitchFamily="49" charset="0"/>
                <a:ea typeface="等线" panose="02010600030101010101" pitchFamily="2" charset="-122"/>
              </a:rPr>
              <a:t>类型而非</a:t>
            </a:r>
            <a:r>
              <a:rPr lang="en-US" altLang="zh-CN" sz="1600" dirty="0" err="1">
                <a:solidFill>
                  <a:srgbClr val="FF0000"/>
                </a:solidFill>
                <a:latin typeface="Fira Code Light" panose="020B0809050000020004" pitchFamily="49" charset="0"/>
                <a:ea typeface="等线" panose="02010600030101010101" pitchFamily="2" charset="-122"/>
              </a:rPr>
              <a:t>ActionType</a:t>
            </a:r>
            <a:r>
              <a:rPr lang="zh-CN" altLang="en-US" sz="1600" dirty="0">
                <a:solidFill>
                  <a:srgbClr val="FF0000"/>
                </a:solidFill>
                <a:latin typeface="Fira Code Light" panose="020B0809050000020004" pitchFamily="49" charset="0"/>
                <a:ea typeface="等线" panose="02010600030101010101" pitchFamily="2" charset="-122"/>
              </a:rPr>
              <a:t>类型，是因为如果未加速则不需要进行移动，而</a:t>
            </a:r>
            <a:r>
              <a:rPr lang="en-US" altLang="zh-CN" sz="1600" dirty="0" err="1">
                <a:solidFill>
                  <a:srgbClr val="FF0000"/>
                </a:solidFill>
                <a:latin typeface="Fira Code Light" panose="020B0809050000020004" pitchFamily="49" charset="0"/>
                <a:ea typeface="等线" panose="02010600030101010101" pitchFamily="2" charset="-122"/>
              </a:rPr>
              <a:t>ActionType</a:t>
            </a:r>
            <a:r>
              <a:rPr lang="zh-CN" altLang="en-US" sz="1600" dirty="0">
                <a:solidFill>
                  <a:srgbClr val="FF0000"/>
                </a:solidFill>
                <a:latin typeface="Fira Code Light" panose="020B0809050000020004" pitchFamily="49" charset="0"/>
                <a:ea typeface="等线" panose="02010600030101010101" pitchFamily="2" charset="-122"/>
              </a:rPr>
              <a:t>类型中没有不移动对应的类型指令</a:t>
            </a:r>
            <a:r>
              <a:rPr lang="zh-CN" altLang="en-US" sz="1600" dirty="0">
                <a:solidFill>
                  <a:schemeClr val="tx1"/>
                </a:solidFill>
                <a:latin typeface="Fira Code Light" panose="020B0809050000020004" pitchFamily="49" charset="0"/>
                <a:ea typeface="等线" panose="02010600030101010101" pitchFamily="2" charset="-122"/>
              </a:rPr>
              <a:t>，注意</a:t>
            </a:r>
            <a:r>
              <a:rPr lang="en-US" altLang="zh-CN" sz="1600" dirty="0" err="1">
                <a:solidFill>
                  <a:schemeClr val="tx1"/>
                </a:solidFill>
                <a:latin typeface="Fira Code Light" panose="020B0809050000020004" pitchFamily="49" charset="0"/>
                <a:ea typeface="等线" panose="02010600030101010101" pitchFamily="2" charset="-122"/>
              </a:rPr>
              <a:t>ActionGroup</a:t>
            </a:r>
            <a:r>
              <a:rPr lang="zh-CN" altLang="en-US" sz="1600" dirty="0">
                <a:solidFill>
                  <a:schemeClr val="tx1"/>
                </a:solidFill>
                <a:latin typeface="Fira Code Light" panose="020B0809050000020004" pitchFamily="49" charset="0"/>
                <a:ea typeface="等线" panose="02010600030101010101" pitchFamily="2" charset="-122"/>
              </a:rPr>
              <a:t>类型没有自定义</a:t>
            </a:r>
            <a:r>
              <a:rPr lang="en-US" altLang="zh-CN" sz="1600" dirty="0">
                <a:solidFill>
                  <a:schemeClr val="tx1"/>
                </a:solidFill>
                <a:latin typeface="Fira Code Light" panose="020B0809050000020004" pitchFamily="49" charset="0"/>
                <a:ea typeface="等线" panose="02010600030101010101" pitchFamily="2" charset="-122"/>
              </a:rPr>
              <a:t>+=</a:t>
            </a:r>
            <a:r>
              <a:rPr lang="zh-CN" altLang="en-US" sz="1600" dirty="0">
                <a:solidFill>
                  <a:schemeClr val="tx1"/>
                </a:solidFill>
                <a:latin typeface="Fira Code Light" panose="020B0809050000020004" pitchFamily="49" charset="0"/>
                <a:ea typeface="等线" panose="02010600030101010101" pitchFamily="2" charset="-122"/>
              </a:rPr>
              <a:t>运算符</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2" name="对话气泡: 矩形 1">
            <a:extLst>
              <a:ext uri="{FF2B5EF4-FFF2-40B4-BE49-F238E27FC236}">
                <a16:creationId xmlns:a16="http://schemas.microsoft.com/office/drawing/2014/main" id="{09207B24-F326-B7E2-6ACE-0067E6E5DE33}"/>
              </a:ext>
            </a:extLst>
          </p:cNvPr>
          <p:cNvSpPr/>
          <p:nvPr/>
        </p:nvSpPr>
        <p:spPr>
          <a:xfrm>
            <a:off x="4448900" y="3289096"/>
            <a:ext cx="3823034" cy="369332"/>
          </a:xfrm>
          <a:prstGeom prst="wedgeRectCallout">
            <a:avLst>
              <a:gd name="adj1" fmla="val -59379"/>
              <a:gd name="adj2" fmla="val -5358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不管是否加速状态，这一步是必须走的</a:t>
            </a:r>
            <a:endParaRPr lang="en-US" altLang="zh-CN" sz="1600" dirty="0">
              <a:solidFill>
                <a:schemeClr val="tx1"/>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78969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1229-5CC8-8875-E3D1-5302D67FA2D7}"/>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8B700513-DBD1-DFD3-81EB-42A2FE7BAC64}"/>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移动适配器实现</a:t>
            </a:r>
          </a:p>
        </p:txBody>
      </p:sp>
      <p:sp>
        <p:nvSpPr>
          <p:cNvPr id="4" name="文本框 3">
            <a:extLst>
              <a:ext uri="{FF2B5EF4-FFF2-40B4-BE49-F238E27FC236}">
                <a16:creationId xmlns:a16="http://schemas.microsoft.com/office/drawing/2014/main" id="{A1529C76-86B5-C46F-A1CD-0C6DAC699FEC}"/>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，添加</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运算符，请自行修改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\ActionGroup.cpp</a:t>
            </a:r>
          </a:p>
        </p:txBody>
      </p:sp>
      <p:pic>
        <p:nvPicPr>
          <p:cNvPr id="3" name="图片 2">
            <a:extLst>
              <a:ext uri="{FF2B5EF4-FFF2-40B4-BE49-F238E27FC236}">
                <a16:creationId xmlns:a16="http://schemas.microsoft.com/office/drawing/2014/main" id="{BE99B30A-0D0A-B9C4-E0DA-B1594CA1487A}"/>
              </a:ext>
            </a:extLst>
          </p:cNvPr>
          <p:cNvPicPr>
            <a:picLocks noChangeAspect="1"/>
          </p:cNvPicPr>
          <p:nvPr/>
        </p:nvPicPr>
        <p:blipFill>
          <a:blip r:embed="rId3"/>
          <a:stretch>
            <a:fillRect/>
          </a:stretch>
        </p:blipFill>
        <p:spPr>
          <a:xfrm>
            <a:off x="731838" y="1586725"/>
            <a:ext cx="8344262" cy="3764207"/>
          </a:xfrm>
          <a:prstGeom prst="rect">
            <a:avLst/>
          </a:prstGeom>
        </p:spPr>
      </p:pic>
      <p:sp>
        <p:nvSpPr>
          <p:cNvPr id="5" name="圆角矩形 13">
            <a:extLst>
              <a:ext uri="{FF2B5EF4-FFF2-40B4-BE49-F238E27FC236}">
                <a16:creationId xmlns:a16="http://schemas.microsoft.com/office/drawing/2014/main" id="{A0355F82-7EFC-9AD8-3991-9571BDD28176}"/>
              </a:ext>
            </a:extLst>
          </p:cNvPr>
          <p:cNvSpPr/>
          <p:nvPr/>
        </p:nvSpPr>
        <p:spPr bwMode="auto">
          <a:xfrm>
            <a:off x="1270001" y="3047070"/>
            <a:ext cx="6502399" cy="38193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 name="对话气泡: 矩形 1">
            <a:extLst>
              <a:ext uri="{FF2B5EF4-FFF2-40B4-BE49-F238E27FC236}">
                <a16:creationId xmlns:a16="http://schemas.microsoft.com/office/drawing/2014/main" id="{743D1782-3492-B90E-D11C-3544D04FF186}"/>
              </a:ext>
            </a:extLst>
          </p:cNvPr>
          <p:cNvSpPr/>
          <p:nvPr/>
        </p:nvSpPr>
        <p:spPr>
          <a:xfrm>
            <a:off x="3994365" y="5643377"/>
            <a:ext cx="4461266" cy="893436"/>
          </a:xfrm>
          <a:prstGeom prst="wedgeRectCallout">
            <a:avLst>
              <a:gd name="adj1" fmla="val 280"/>
              <a:gd name="adj2" fmla="val -12783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提示：需要把</a:t>
            </a:r>
            <a:r>
              <a:rPr lang="en-US" altLang="zh-CN" sz="1600" dirty="0" err="1">
                <a:solidFill>
                  <a:schemeClr val="tx1"/>
                </a:solidFill>
                <a:latin typeface="Fira Code Light" panose="020B0809050000020004" pitchFamily="49" charset="0"/>
                <a:ea typeface="等线" panose="02010600030101010101" pitchFamily="2" charset="-122"/>
              </a:rPr>
              <a:t>rhs</a:t>
            </a:r>
            <a:r>
              <a:rPr lang="zh-CN" altLang="en-US" sz="1600" dirty="0">
                <a:solidFill>
                  <a:schemeClr val="tx1"/>
                </a:solidFill>
                <a:latin typeface="Fira Code Light" panose="020B0809050000020004" pitchFamily="49" charset="0"/>
                <a:ea typeface="等线" panose="02010600030101010101" pitchFamily="2" charset="-122"/>
              </a:rPr>
              <a:t>对象的</a:t>
            </a:r>
            <a:r>
              <a:rPr lang="en-US" altLang="zh-CN" sz="1600" dirty="0">
                <a:solidFill>
                  <a:schemeClr val="tx1"/>
                </a:solidFill>
                <a:latin typeface="Fira Code Light" panose="020B0809050000020004" pitchFamily="49" charset="0"/>
                <a:ea typeface="等线" panose="02010600030101010101" pitchFamily="2" charset="-122"/>
              </a:rPr>
              <a:t>actions</a:t>
            </a:r>
            <a:r>
              <a:rPr lang="zh-CN" altLang="en-US" sz="1600" dirty="0">
                <a:solidFill>
                  <a:schemeClr val="tx1"/>
                </a:solidFill>
                <a:latin typeface="Fira Code Light" panose="020B0809050000020004" pitchFamily="49" charset="0"/>
                <a:ea typeface="等线" panose="02010600030101010101" pitchFamily="2" charset="-122"/>
              </a:rPr>
              <a:t>内容添加到</a:t>
            </a:r>
            <a:r>
              <a:rPr lang="en-US" altLang="zh-CN" sz="1600" dirty="0">
                <a:solidFill>
                  <a:schemeClr val="tx1"/>
                </a:solidFill>
                <a:latin typeface="Fira Code Light" panose="020B0809050000020004" pitchFamily="49" charset="0"/>
                <a:ea typeface="等线" panose="02010600030101010101" pitchFamily="2" charset="-122"/>
              </a:rPr>
              <a:t>this</a:t>
            </a:r>
            <a:r>
              <a:rPr lang="zh-CN" altLang="en-US" sz="1600" dirty="0">
                <a:solidFill>
                  <a:schemeClr val="tx1"/>
                </a:solidFill>
                <a:latin typeface="Fira Code Light" panose="020B0809050000020004" pitchFamily="49" charset="0"/>
                <a:ea typeface="等线" panose="02010600030101010101" pitchFamily="2" charset="-122"/>
              </a:rPr>
              <a:t>对象的</a:t>
            </a:r>
            <a:r>
              <a:rPr lang="en-US" altLang="zh-CN" sz="1600" dirty="0">
                <a:solidFill>
                  <a:schemeClr val="tx1"/>
                </a:solidFill>
                <a:latin typeface="Fira Code Light" panose="020B0809050000020004" pitchFamily="49" charset="0"/>
                <a:ea typeface="等线" panose="02010600030101010101" pitchFamily="2" charset="-122"/>
              </a:rPr>
              <a:t>actions</a:t>
            </a:r>
            <a:r>
              <a:rPr lang="zh-CN" altLang="en-US" sz="1600" dirty="0">
                <a:solidFill>
                  <a:schemeClr val="tx1"/>
                </a:solidFill>
                <a:latin typeface="Fira Code Light" panose="020B0809050000020004" pitchFamily="49" charset="0"/>
                <a:ea typeface="等线" panose="02010600030101010101" pitchFamily="2" charset="-122"/>
              </a:rPr>
              <a:t>。可以使用</a:t>
            </a:r>
            <a:r>
              <a:rPr lang="en-US" altLang="zh-CN" sz="1600" dirty="0">
                <a:solidFill>
                  <a:schemeClr val="tx1"/>
                </a:solidFill>
                <a:latin typeface="Fira Code Light" panose="020B0809050000020004" pitchFamily="49" charset="0"/>
                <a:ea typeface="等线" panose="02010600030101010101" pitchFamily="2" charset="-122"/>
              </a:rPr>
              <a:t>std::list</a:t>
            </a:r>
            <a:r>
              <a:rPr lang="zh-CN" altLang="en-US" sz="1600" dirty="0">
                <a:solidFill>
                  <a:schemeClr val="tx1"/>
                </a:solidFill>
                <a:latin typeface="Fira Code Light" panose="020B0809050000020004" pitchFamily="49" charset="0"/>
                <a:ea typeface="等线" panose="02010600030101010101" pitchFamily="2" charset="-122"/>
              </a:rPr>
              <a:t>的</a:t>
            </a:r>
            <a:r>
              <a:rPr lang="en-US" altLang="zh-CN" sz="1600" dirty="0">
                <a:solidFill>
                  <a:schemeClr val="tx1"/>
                </a:solidFill>
                <a:latin typeface="Fira Code Light" panose="020B0809050000020004" pitchFamily="49" charset="0"/>
                <a:ea typeface="等线" panose="02010600030101010101" pitchFamily="2" charset="-122"/>
              </a:rPr>
              <a:t>insert</a:t>
            </a:r>
            <a:r>
              <a:rPr lang="zh-CN" altLang="en-US" sz="1600" dirty="0">
                <a:solidFill>
                  <a:schemeClr val="tx1"/>
                </a:solidFill>
                <a:latin typeface="Fira Code Light" panose="020B0809050000020004" pitchFamily="49" charset="0"/>
                <a:ea typeface="等线" panose="02010600030101010101" pitchFamily="2" charset="-122"/>
              </a:rPr>
              <a:t>方法</a:t>
            </a:r>
            <a:endParaRPr lang="en-US" altLang="zh-CN" sz="1600" dirty="0">
              <a:solidFill>
                <a:schemeClr val="tx1"/>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66820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A2F6B-4A82-C523-CC24-8BBAC34AB647}"/>
            </a:ext>
          </a:extLst>
        </p:cNvPr>
        <p:cNvGrpSpPr/>
        <p:nvPr/>
      </p:nvGrpSpPr>
      <p:grpSpPr>
        <a:xfrm>
          <a:off x="0" y="0"/>
          <a:ext cx="0" cy="0"/>
          <a:chOff x="0" y="0"/>
          <a:chExt cx="0" cy="0"/>
        </a:xfrm>
      </p:grpSpPr>
      <p:sp>
        <p:nvSpPr>
          <p:cNvPr id="13" name="标题 2">
            <a:extLst>
              <a:ext uri="{FF2B5EF4-FFF2-40B4-BE49-F238E27FC236}">
                <a16:creationId xmlns:a16="http://schemas.microsoft.com/office/drawing/2014/main" id="{F460E7F7-5209-0829-0ECD-0461BB53B7D4}"/>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移动适配器实现</a:t>
            </a:r>
          </a:p>
        </p:txBody>
      </p:sp>
      <p:sp>
        <p:nvSpPr>
          <p:cNvPr id="4" name="文本框 3">
            <a:extLst>
              <a:ext uri="{FF2B5EF4-FFF2-40B4-BE49-F238E27FC236}">
                <a16:creationId xmlns:a16="http://schemas.microsoft.com/office/drawing/2014/main" id="{63498971-7370-4356-5614-43E3A6D2042D}"/>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创建</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\SportsCarOrchestrator.hpp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和</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\BusOrchestrator.hpp</a:t>
            </a:r>
          </a:p>
        </p:txBody>
      </p:sp>
      <p:pic>
        <p:nvPicPr>
          <p:cNvPr id="3" name="图片 2">
            <a:extLst>
              <a:ext uri="{FF2B5EF4-FFF2-40B4-BE49-F238E27FC236}">
                <a16:creationId xmlns:a16="http://schemas.microsoft.com/office/drawing/2014/main" id="{466B2DC9-C46C-42DC-ADF2-8D62A65E6135}"/>
              </a:ext>
            </a:extLst>
          </p:cNvPr>
          <p:cNvPicPr>
            <a:picLocks noChangeAspect="1"/>
          </p:cNvPicPr>
          <p:nvPr/>
        </p:nvPicPr>
        <p:blipFill>
          <a:blip r:embed="rId3"/>
          <a:stretch>
            <a:fillRect/>
          </a:stretch>
        </p:blipFill>
        <p:spPr>
          <a:xfrm>
            <a:off x="731838" y="1586725"/>
            <a:ext cx="6022789" cy="2377033"/>
          </a:xfrm>
          <a:prstGeom prst="rect">
            <a:avLst/>
          </a:prstGeom>
        </p:spPr>
      </p:pic>
      <p:pic>
        <p:nvPicPr>
          <p:cNvPr id="16" name="图片 15">
            <a:extLst>
              <a:ext uri="{FF2B5EF4-FFF2-40B4-BE49-F238E27FC236}">
                <a16:creationId xmlns:a16="http://schemas.microsoft.com/office/drawing/2014/main" id="{B55023DC-7822-CD59-829B-B20AF56A2442}"/>
              </a:ext>
            </a:extLst>
          </p:cNvPr>
          <p:cNvPicPr>
            <a:picLocks noChangeAspect="1"/>
          </p:cNvPicPr>
          <p:nvPr/>
        </p:nvPicPr>
        <p:blipFill>
          <a:blip r:embed="rId4"/>
          <a:stretch>
            <a:fillRect/>
          </a:stretch>
        </p:blipFill>
        <p:spPr>
          <a:xfrm>
            <a:off x="731838" y="4105729"/>
            <a:ext cx="6022789" cy="2107492"/>
          </a:xfrm>
          <a:prstGeom prst="rect">
            <a:avLst/>
          </a:prstGeom>
        </p:spPr>
      </p:pic>
      <p:sp>
        <p:nvSpPr>
          <p:cNvPr id="5" name="圆角矩形 13">
            <a:extLst>
              <a:ext uri="{FF2B5EF4-FFF2-40B4-BE49-F238E27FC236}">
                <a16:creationId xmlns:a16="http://schemas.microsoft.com/office/drawing/2014/main" id="{FFA7A944-C933-6F2B-88CE-CB5C9AADDD67}"/>
              </a:ext>
            </a:extLst>
          </p:cNvPr>
          <p:cNvSpPr/>
          <p:nvPr/>
        </p:nvSpPr>
        <p:spPr bwMode="auto">
          <a:xfrm>
            <a:off x="3070442" y="2435335"/>
            <a:ext cx="1797891" cy="22075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圆角矩形 13">
            <a:extLst>
              <a:ext uri="{FF2B5EF4-FFF2-40B4-BE49-F238E27FC236}">
                <a16:creationId xmlns:a16="http://schemas.microsoft.com/office/drawing/2014/main" id="{2FAFEC38-B308-B14A-0DE0-3206B7EBCD49}"/>
              </a:ext>
            </a:extLst>
          </p:cNvPr>
          <p:cNvSpPr/>
          <p:nvPr/>
        </p:nvSpPr>
        <p:spPr bwMode="auto">
          <a:xfrm>
            <a:off x="2706377" y="4938722"/>
            <a:ext cx="1738624" cy="22075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文本框 17">
            <a:extLst>
              <a:ext uri="{FF2B5EF4-FFF2-40B4-BE49-F238E27FC236}">
                <a16:creationId xmlns:a16="http://schemas.microsoft.com/office/drawing/2014/main" id="{46F1386F-2201-3E0F-D26E-85C50E629D3B}"/>
              </a:ext>
            </a:extLst>
          </p:cNvPr>
          <p:cNvSpPr txBox="1"/>
          <p:nvPr/>
        </p:nvSpPr>
        <p:spPr>
          <a:xfrm>
            <a:off x="6925733" y="1697795"/>
            <a:ext cx="4812783" cy="2966197"/>
          </a:xfrm>
          <a:prstGeom prst="rect">
            <a:avLst/>
          </a:prstGeom>
          <a:noFill/>
        </p:spPr>
        <p:txBody>
          <a:bodyPr wrap="square">
            <a:spAutoFit/>
          </a:bodyPr>
          <a:lstStyle/>
          <a:p>
            <a:pPr>
              <a:lnSpc>
                <a:spcPct val="150000"/>
              </a:lnSpc>
            </a:pPr>
            <a:r>
              <a:rPr lang="zh-CN" altLang="en-US" dirty="0">
                <a:solidFill>
                  <a:srgbClr val="FF0000"/>
                </a:solidFill>
                <a:latin typeface="Fira Code Light" panose="020B0809050000020004" pitchFamily="49" charset="0"/>
                <a:ea typeface="等线" panose="02010600030101010101" pitchFamily="2" charset="-122"/>
              </a:rPr>
              <a:t>由于</a:t>
            </a:r>
            <a:r>
              <a:rPr lang="en-US" altLang="zh-CN" dirty="0" err="1">
                <a:solidFill>
                  <a:srgbClr val="FF0000"/>
                </a:solidFill>
                <a:latin typeface="Fira Code Light" panose="020B0809050000020004" pitchFamily="49" charset="0"/>
                <a:ea typeface="等线" panose="02010600030101010101" pitchFamily="2" charset="-122"/>
              </a:rPr>
              <a:t>NormalOrchestrator</a:t>
            </a:r>
            <a:r>
              <a:rPr lang="zh-CN" altLang="en-US" dirty="0">
                <a:solidFill>
                  <a:srgbClr val="FF0000"/>
                </a:solidFill>
                <a:latin typeface="Fira Code Light" panose="020B0809050000020004" pitchFamily="49" charset="0"/>
                <a:ea typeface="等线" panose="02010600030101010101" pitchFamily="2" charset="-122"/>
              </a:rPr>
              <a:t>中存在这两个类可以复用的方法</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，因此他们都继承了</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NormalOrchestrator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子类而非</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CmderOrchestrator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父类，这就是避免重复代码的灵活运用</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请自行实现其中的函数</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6" name="对话气泡: 矩形 5">
            <a:extLst>
              <a:ext uri="{FF2B5EF4-FFF2-40B4-BE49-F238E27FC236}">
                <a16:creationId xmlns:a16="http://schemas.microsoft.com/office/drawing/2014/main" id="{C6B1036C-4AF1-4655-1C54-2546AE3D0077}"/>
              </a:ext>
            </a:extLst>
          </p:cNvPr>
          <p:cNvSpPr/>
          <p:nvPr/>
        </p:nvSpPr>
        <p:spPr>
          <a:xfrm>
            <a:off x="6925732" y="5159475"/>
            <a:ext cx="4961467" cy="893436"/>
          </a:xfrm>
          <a:prstGeom prst="wedgeRectCallout">
            <a:avLst>
              <a:gd name="adj1" fmla="val 280"/>
              <a:gd name="adj2" fmla="val -12783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提示：这里需要搞清楚三种车</a:t>
            </a:r>
            <a:r>
              <a:rPr lang="en-US" altLang="zh-CN" sz="1600" dirty="0">
                <a:solidFill>
                  <a:schemeClr val="tx1"/>
                </a:solidFill>
                <a:latin typeface="Fira Code Light" panose="020B0809050000020004" pitchFamily="49" charset="0"/>
                <a:ea typeface="等线" panose="02010600030101010101" pitchFamily="2" charset="-122"/>
              </a:rPr>
              <a:t>Move</a:t>
            </a:r>
            <a:r>
              <a:rPr lang="zh-CN" altLang="en-US" sz="1600" dirty="0">
                <a:solidFill>
                  <a:schemeClr val="tx1"/>
                </a:solidFill>
                <a:latin typeface="Fira Code Light" panose="020B0809050000020004" pitchFamily="49" charset="0"/>
                <a:ea typeface="等线" panose="02010600030101010101" pitchFamily="2" charset="-122"/>
              </a:rPr>
              <a:t>、</a:t>
            </a:r>
            <a:r>
              <a:rPr lang="en-US" altLang="zh-CN" sz="1600" dirty="0">
                <a:solidFill>
                  <a:schemeClr val="tx1"/>
                </a:solidFill>
                <a:latin typeface="Fira Code Light" panose="020B0809050000020004" pitchFamily="49" charset="0"/>
                <a:ea typeface="等线" panose="02010600030101010101" pitchFamily="2" charset="-122"/>
              </a:rPr>
              <a:t>TurnLeft</a:t>
            </a:r>
            <a:r>
              <a:rPr lang="zh-CN" altLang="en-US" sz="1600" dirty="0">
                <a:solidFill>
                  <a:schemeClr val="tx1"/>
                </a:solidFill>
                <a:latin typeface="Fira Code Light" panose="020B0809050000020004" pitchFamily="49" charset="0"/>
                <a:ea typeface="等线" panose="02010600030101010101" pitchFamily="2" charset="-122"/>
              </a:rPr>
              <a:t>、</a:t>
            </a:r>
            <a:r>
              <a:rPr lang="en-US" altLang="zh-CN" sz="1600" dirty="0">
                <a:solidFill>
                  <a:schemeClr val="tx1"/>
                </a:solidFill>
                <a:latin typeface="Fira Code Light" panose="020B0809050000020004" pitchFamily="49" charset="0"/>
                <a:ea typeface="等线" panose="02010600030101010101" pitchFamily="2" charset="-122"/>
              </a:rPr>
              <a:t>TurnRight</a:t>
            </a:r>
            <a:r>
              <a:rPr lang="zh-CN" altLang="en-US" sz="1600" dirty="0">
                <a:solidFill>
                  <a:schemeClr val="tx1"/>
                </a:solidFill>
                <a:latin typeface="Fira Code Light" panose="020B0809050000020004" pitchFamily="49" charset="0"/>
                <a:ea typeface="等线" panose="02010600030101010101" pitchFamily="2" charset="-122"/>
              </a:rPr>
              <a:t>的动作的区别</a:t>
            </a:r>
            <a:endParaRPr lang="en-US" altLang="zh-CN" sz="1600" dirty="0">
              <a:solidFill>
                <a:schemeClr val="tx1"/>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1121454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324E8-0FA7-3962-1705-AD2981BC82E1}"/>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E5CF0914-A54E-59D0-880E-FD315FF5362E}"/>
              </a:ext>
            </a:extLst>
          </p:cNvPr>
          <p:cNvPicPr>
            <a:picLocks noChangeAspect="1"/>
          </p:cNvPicPr>
          <p:nvPr/>
        </p:nvPicPr>
        <p:blipFill>
          <a:blip r:embed="rId3"/>
          <a:stretch>
            <a:fillRect/>
          </a:stretch>
        </p:blipFill>
        <p:spPr>
          <a:xfrm>
            <a:off x="788038" y="2540092"/>
            <a:ext cx="9970012" cy="1441524"/>
          </a:xfrm>
          <a:prstGeom prst="rect">
            <a:avLst/>
          </a:prstGeom>
        </p:spPr>
      </p:pic>
      <p:sp>
        <p:nvSpPr>
          <p:cNvPr id="13" name="标题 2">
            <a:extLst>
              <a:ext uri="{FF2B5EF4-FFF2-40B4-BE49-F238E27FC236}">
                <a16:creationId xmlns:a16="http://schemas.microsoft.com/office/drawing/2014/main" id="{424CCBB6-AB38-A459-D92E-B7756D2D29C1}"/>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移动适配器实现</a:t>
            </a:r>
          </a:p>
        </p:txBody>
      </p:sp>
      <p:sp>
        <p:nvSpPr>
          <p:cNvPr id="4" name="文本框 3">
            <a:extLst>
              <a:ext uri="{FF2B5EF4-FFF2-40B4-BE49-F238E27FC236}">
                <a16:creationId xmlns:a16="http://schemas.microsoft.com/office/drawing/2014/main" id="{2971E8E2-54E2-38EA-E162-5FA965D59DB1}"/>
              </a:ext>
            </a:extLst>
          </p:cNvPr>
          <p:cNvSpPr txBox="1"/>
          <p:nvPr/>
        </p:nvSpPr>
        <p:spPr>
          <a:xfrm>
            <a:off x="642627" y="1075422"/>
            <a:ext cx="11095889" cy="1200329"/>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现在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src\cmder\Command.hpp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的里面的各种</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类不再直接依赖</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了，而是依赖</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CmderOrchestrator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适配器</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首先删除</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#incline </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ActionGroup.hpp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”，添加</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#include "CmderOrchestrator.hpp"</a:t>
            </a:r>
          </a:p>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接着修改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中的</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MoveCommand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移动类</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
        <p:nvSpPr>
          <p:cNvPr id="5" name="圆角矩形 13">
            <a:extLst>
              <a:ext uri="{FF2B5EF4-FFF2-40B4-BE49-F238E27FC236}">
                <a16:creationId xmlns:a16="http://schemas.microsoft.com/office/drawing/2014/main" id="{7E0A3D2D-C1DD-C162-DCC9-DDFC8283A4ED}"/>
              </a:ext>
            </a:extLst>
          </p:cNvPr>
          <p:cNvSpPr/>
          <p:nvPr/>
        </p:nvSpPr>
        <p:spPr bwMode="auto">
          <a:xfrm>
            <a:off x="1459371" y="3260854"/>
            <a:ext cx="3515962" cy="31388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B16CA160-FA16-4EE2-52D0-839749DDE3A4}"/>
              </a:ext>
            </a:extLst>
          </p:cNvPr>
          <p:cNvSpPr/>
          <p:nvPr/>
        </p:nvSpPr>
        <p:spPr>
          <a:xfrm>
            <a:off x="4881645" y="3799624"/>
            <a:ext cx="3531155" cy="524571"/>
          </a:xfrm>
          <a:prstGeom prst="wedgeRectCallout">
            <a:avLst>
              <a:gd name="adj1" fmla="val -48333"/>
              <a:gd name="adj2" fmla="val -10350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具体的原子移动分解交给适配器实现</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8" name="圆角矩形 13">
            <a:extLst>
              <a:ext uri="{FF2B5EF4-FFF2-40B4-BE49-F238E27FC236}">
                <a16:creationId xmlns:a16="http://schemas.microsoft.com/office/drawing/2014/main" id="{D519EE58-219F-F0DE-B8B4-1F2804D52276}"/>
              </a:ext>
            </a:extLst>
          </p:cNvPr>
          <p:cNvSpPr/>
          <p:nvPr/>
        </p:nvSpPr>
        <p:spPr bwMode="auto">
          <a:xfrm>
            <a:off x="5989038" y="2865447"/>
            <a:ext cx="3312762" cy="31388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7F4D5D17-9282-DE07-33E1-2FA1CFE23990}"/>
              </a:ext>
            </a:extLst>
          </p:cNvPr>
          <p:cNvSpPr/>
          <p:nvPr/>
        </p:nvSpPr>
        <p:spPr>
          <a:xfrm>
            <a:off x="8073578" y="2102726"/>
            <a:ext cx="1626156" cy="524571"/>
          </a:xfrm>
          <a:prstGeom prst="wedgeRectCallout">
            <a:avLst>
              <a:gd name="adj1" fmla="val -40181"/>
              <a:gd name="adj2" fmla="val 9824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添加适配器参数</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0" name="文本框 9">
            <a:extLst>
              <a:ext uri="{FF2B5EF4-FFF2-40B4-BE49-F238E27FC236}">
                <a16:creationId xmlns:a16="http://schemas.microsoft.com/office/drawing/2014/main" id="{9EAE3BE3-9521-8A1C-FC37-5ED569A85C79}"/>
              </a:ext>
            </a:extLst>
          </p:cNvPr>
          <p:cNvSpPr txBox="1"/>
          <p:nvPr/>
        </p:nvSpPr>
        <p:spPr>
          <a:xfrm>
            <a:off x="698827" y="4472280"/>
            <a:ext cx="11095889" cy="1995418"/>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请大家自行判断</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\Command.hpp</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中的剩余代码是否需要修改并自行修改</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提示：</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FastCommand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和</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ReverseCommand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和车的类型无关，所以和</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CmderOrchestrator</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适配器无关，因此函数实现代码可以不用改，但为了统一，函数参数还是添加适配器参数</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方法添加了参数，那么调用</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Command</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的地方也需要添加适配器参数，因此我们接下来需要修改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CmderFactory</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218769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ADFEC-A338-1D78-9608-6FD1B04E6090}"/>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0B2E7D5-F3D7-393F-3B0A-D1C999C9C285}"/>
              </a:ext>
            </a:extLst>
          </p:cNvPr>
          <p:cNvPicPr>
            <a:picLocks noChangeAspect="1"/>
          </p:cNvPicPr>
          <p:nvPr/>
        </p:nvPicPr>
        <p:blipFill>
          <a:blip r:embed="rId3"/>
          <a:stretch>
            <a:fillRect/>
          </a:stretch>
        </p:blipFill>
        <p:spPr>
          <a:xfrm>
            <a:off x="731838" y="1586726"/>
            <a:ext cx="8658710" cy="4720941"/>
          </a:xfrm>
          <a:prstGeom prst="rect">
            <a:avLst/>
          </a:prstGeom>
        </p:spPr>
      </p:pic>
      <p:sp>
        <p:nvSpPr>
          <p:cNvPr id="13" name="标题 2">
            <a:extLst>
              <a:ext uri="{FF2B5EF4-FFF2-40B4-BE49-F238E27FC236}">
                <a16:creationId xmlns:a16="http://schemas.microsoft.com/office/drawing/2014/main" id="{7AA0D3D8-4325-BF26-6622-3DA58FD520FA}"/>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代码实现</a:t>
            </a:r>
          </a:p>
        </p:txBody>
      </p:sp>
      <p:sp>
        <p:nvSpPr>
          <p:cNvPr id="4" name="文本框 3">
            <a:extLst>
              <a:ext uri="{FF2B5EF4-FFF2-40B4-BE49-F238E27FC236}">
                <a16:creationId xmlns:a16="http://schemas.microsoft.com/office/drawing/2014/main" id="{0FA70961-196A-A891-3E75-162CD3872EFE}"/>
              </a:ext>
            </a:extLst>
          </p:cNvPr>
          <p:cNvSpPr txBox="1"/>
          <p:nvPr/>
        </p:nvSpPr>
        <p:spPr>
          <a:xfrm>
            <a:off x="642627" y="1075422"/>
            <a:ext cx="11095889" cy="369332"/>
          </a:xfrm>
          <a:prstGeom prst="rect">
            <a:avLst/>
          </a:prstGeom>
          <a:noFill/>
        </p:spPr>
        <p:txBody>
          <a:bodyPr wrap="square">
            <a:spAutoFit/>
          </a:bodyPr>
          <a:lstStyle/>
          <a:p>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\CmderFactory.hpp</a:t>
            </a:r>
          </a:p>
        </p:txBody>
      </p:sp>
      <p:sp>
        <p:nvSpPr>
          <p:cNvPr id="5" name="圆角矩形 13">
            <a:extLst>
              <a:ext uri="{FF2B5EF4-FFF2-40B4-BE49-F238E27FC236}">
                <a16:creationId xmlns:a16="http://schemas.microsoft.com/office/drawing/2014/main" id="{8A4A03B0-81C2-EEB5-358B-01C7D31045A8}"/>
              </a:ext>
            </a:extLst>
          </p:cNvPr>
          <p:cNvSpPr/>
          <p:nvPr/>
        </p:nvSpPr>
        <p:spPr bwMode="auto">
          <a:xfrm>
            <a:off x="1826504" y="4917013"/>
            <a:ext cx="1610963" cy="100118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圆角矩形 13">
            <a:extLst>
              <a:ext uri="{FF2B5EF4-FFF2-40B4-BE49-F238E27FC236}">
                <a16:creationId xmlns:a16="http://schemas.microsoft.com/office/drawing/2014/main" id="{D49678BA-56AB-B1E4-DB6E-2874BCB6AE67}"/>
              </a:ext>
            </a:extLst>
          </p:cNvPr>
          <p:cNvSpPr/>
          <p:nvPr/>
        </p:nvSpPr>
        <p:spPr bwMode="auto">
          <a:xfrm>
            <a:off x="6248400" y="1597100"/>
            <a:ext cx="2870200" cy="22576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8C74DD56-1B08-E939-6E94-1EAE0C0BABE5}"/>
              </a:ext>
            </a:extLst>
          </p:cNvPr>
          <p:cNvSpPr/>
          <p:nvPr/>
        </p:nvSpPr>
        <p:spPr>
          <a:xfrm>
            <a:off x="7492444" y="2462556"/>
            <a:ext cx="1626156" cy="524571"/>
          </a:xfrm>
          <a:prstGeom prst="wedgeRectCallout">
            <a:avLst>
              <a:gd name="adj1" fmla="val -31330"/>
              <a:gd name="adj2" fmla="val -16161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添加适配器参数</a:t>
            </a:r>
            <a:endParaRPr lang="en-US" altLang="zh-CN" sz="1600" dirty="0">
              <a:solidFill>
                <a:schemeClr val="tx1"/>
              </a:solidFill>
              <a:latin typeface="Fira Code Light" panose="020B0809050000020004" pitchFamily="49" charset="0"/>
              <a:ea typeface="等线" panose="02010600030101010101" pitchFamily="2" charset="-122"/>
            </a:endParaRPr>
          </a:p>
        </p:txBody>
      </p:sp>
      <p:cxnSp>
        <p:nvCxnSpPr>
          <p:cNvPr id="12" name="直接箭头连接符 11">
            <a:extLst>
              <a:ext uri="{FF2B5EF4-FFF2-40B4-BE49-F238E27FC236}">
                <a16:creationId xmlns:a16="http://schemas.microsoft.com/office/drawing/2014/main" id="{77A3E3B7-7D8F-65EF-5D5B-E6E2768C01BA}"/>
              </a:ext>
            </a:extLst>
          </p:cNvPr>
          <p:cNvCxnSpPr>
            <a:cxnSpLocks/>
            <a:stCxn id="5" idx="3"/>
            <a:endCxn id="14" idx="2"/>
          </p:cNvCxnSpPr>
          <p:nvPr/>
        </p:nvCxnSpPr>
        <p:spPr>
          <a:xfrm flipV="1">
            <a:off x="3437467" y="4967815"/>
            <a:ext cx="258234" cy="4497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A668773A-8F67-1130-E291-B508ECB1FD12}"/>
              </a:ext>
            </a:extLst>
          </p:cNvPr>
          <p:cNvSpPr/>
          <p:nvPr/>
        </p:nvSpPr>
        <p:spPr bwMode="auto">
          <a:xfrm>
            <a:off x="3437468" y="4742054"/>
            <a:ext cx="516466" cy="22576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cxnSp>
        <p:nvCxnSpPr>
          <p:cNvPr id="17" name="直接箭头连接符 16">
            <a:extLst>
              <a:ext uri="{FF2B5EF4-FFF2-40B4-BE49-F238E27FC236}">
                <a16:creationId xmlns:a16="http://schemas.microsoft.com/office/drawing/2014/main" id="{DFFB98EA-0077-821B-CA3F-7B141D0A195F}"/>
              </a:ext>
            </a:extLst>
          </p:cNvPr>
          <p:cNvCxnSpPr>
            <a:cxnSpLocks/>
            <a:endCxn id="8" idx="2"/>
          </p:cNvCxnSpPr>
          <p:nvPr/>
        </p:nvCxnSpPr>
        <p:spPr>
          <a:xfrm flipV="1">
            <a:off x="3695700" y="1822862"/>
            <a:ext cx="3987800" cy="29200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7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337F4-8233-8D4A-9253-307BBB7314B0}"/>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BE7BB02A-AEB9-EFA6-D2CF-67EB360D9A78}"/>
              </a:ext>
            </a:extLst>
          </p:cNvPr>
          <p:cNvPicPr>
            <a:picLocks noChangeAspect="1"/>
          </p:cNvPicPr>
          <p:nvPr/>
        </p:nvPicPr>
        <p:blipFill>
          <a:blip r:embed="rId3"/>
          <a:stretch>
            <a:fillRect/>
          </a:stretch>
        </p:blipFill>
        <p:spPr>
          <a:xfrm>
            <a:off x="731838" y="2104240"/>
            <a:ext cx="6439429" cy="4160475"/>
          </a:xfrm>
          <a:prstGeom prst="rect">
            <a:avLst/>
          </a:prstGeom>
        </p:spPr>
      </p:pic>
      <p:sp>
        <p:nvSpPr>
          <p:cNvPr id="13" name="标题 2">
            <a:extLst>
              <a:ext uri="{FF2B5EF4-FFF2-40B4-BE49-F238E27FC236}">
                <a16:creationId xmlns:a16="http://schemas.microsoft.com/office/drawing/2014/main" id="{959BE310-5A09-90C0-4F83-09B14C6ED687}"/>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代码实现</a:t>
            </a:r>
          </a:p>
        </p:txBody>
      </p:sp>
      <p:sp>
        <p:nvSpPr>
          <p:cNvPr id="4" name="文本框 3">
            <a:extLst>
              <a:ext uri="{FF2B5EF4-FFF2-40B4-BE49-F238E27FC236}">
                <a16:creationId xmlns:a16="http://schemas.microsoft.com/office/drawing/2014/main" id="{39E09291-40C8-3124-385D-11407BC116CF}"/>
              </a:ext>
            </a:extLst>
          </p:cNvPr>
          <p:cNvSpPr txBox="1"/>
          <p:nvPr/>
        </p:nvSpPr>
        <p:spPr>
          <a:xfrm>
            <a:off x="642627" y="1075422"/>
            <a:ext cx="11095889" cy="886846"/>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由之前的分析我们知道</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ExecutorImpl</a:t>
            </a: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调用了</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CmderFactory</a:t>
            </a:r>
            <a:endParaRPr lang="en-US" altLang="zh-CN" dirty="0">
              <a:solidFill>
                <a:schemeClr val="tx1">
                  <a:lumMod val="95000"/>
                  <a:lumOff val="5000"/>
                </a:schemeClr>
              </a:solidFill>
              <a:latin typeface="Fira Code Light" panose="020B0809050000020004" pitchFamily="49" charset="0"/>
              <a:ea typeface="等线" panose="02010600030101010101" pitchFamily="2" charset="-122"/>
            </a:endParaRPr>
          </a:p>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因此接下来继续修改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\ExecutorImpl.hpp</a:t>
            </a:r>
          </a:p>
        </p:txBody>
      </p:sp>
      <p:sp>
        <p:nvSpPr>
          <p:cNvPr id="8" name="圆角矩形 13">
            <a:extLst>
              <a:ext uri="{FF2B5EF4-FFF2-40B4-BE49-F238E27FC236}">
                <a16:creationId xmlns:a16="http://schemas.microsoft.com/office/drawing/2014/main" id="{81570F46-E95D-6EBD-BD29-0254312555CF}"/>
              </a:ext>
            </a:extLst>
          </p:cNvPr>
          <p:cNvSpPr/>
          <p:nvPr/>
        </p:nvSpPr>
        <p:spPr bwMode="auto">
          <a:xfrm>
            <a:off x="731838" y="2349675"/>
            <a:ext cx="2781829" cy="53745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690D40C9-F8B9-9BA1-094E-F10703346AC3}"/>
              </a:ext>
            </a:extLst>
          </p:cNvPr>
          <p:cNvSpPr/>
          <p:nvPr/>
        </p:nvSpPr>
        <p:spPr>
          <a:xfrm>
            <a:off x="3716311" y="2349675"/>
            <a:ext cx="1033489" cy="524571"/>
          </a:xfrm>
          <a:prstGeom prst="wedgeRectCallout">
            <a:avLst>
              <a:gd name="adj1" fmla="val -71420"/>
              <a:gd name="adj2" fmla="val -2280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添加依赖</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7" name="圆角矩形 13">
            <a:extLst>
              <a:ext uri="{FF2B5EF4-FFF2-40B4-BE49-F238E27FC236}">
                <a16:creationId xmlns:a16="http://schemas.microsoft.com/office/drawing/2014/main" id="{D306F39F-C911-8CF8-445C-AD56420A199E}"/>
              </a:ext>
            </a:extLst>
          </p:cNvPr>
          <p:cNvSpPr/>
          <p:nvPr/>
        </p:nvSpPr>
        <p:spPr bwMode="auto">
          <a:xfrm>
            <a:off x="1341438" y="5583942"/>
            <a:ext cx="3408362" cy="19863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对话气泡: 矩形 9">
            <a:extLst>
              <a:ext uri="{FF2B5EF4-FFF2-40B4-BE49-F238E27FC236}">
                <a16:creationId xmlns:a16="http://schemas.microsoft.com/office/drawing/2014/main" id="{F010CAF2-7CB2-0EDC-44C4-D4CD3AA58DF1}"/>
              </a:ext>
            </a:extLst>
          </p:cNvPr>
          <p:cNvSpPr/>
          <p:nvPr/>
        </p:nvSpPr>
        <p:spPr>
          <a:xfrm>
            <a:off x="4986311" y="5507767"/>
            <a:ext cx="4885822" cy="744423"/>
          </a:xfrm>
          <a:prstGeom prst="wedgeRectCallout">
            <a:avLst>
              <a:gd name="adj1" fmla="val -55178"/>
              <a:gd name="adj2" fmla="val -195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指针指向具体车型的</a:t>
            </a:r>
            <a:r>
              <a:rPr lang="en-US" altLang="zh-CN" sz="1600" dirty="0">
                <a:solidFill>
                  <a:schemeClr val="tx1"/>
                </a:solidFill>
                <a:latin typeface="Fira Code Light" panose="020B0809050000020004" pitchFamily="49" charset="0"/>
                <a:ea typeface="等线" panose="02010600030101010101" pitchFamily="2" charset="-122"/>
              </a:rPr>
              <a:t>Orchestrator</a:t>
            </a:r>
            <a:r>
              <a:rPr lang="zh-CN" altLang="en-US" sz="1600" dirty="0">
                <a:solidFill>
                  <a:schemeClr val="tx1"/>
                </a:solidFill>
                <a:latin typeface="Fira Code Light" panose="020B0809050000020004" pitchFamily="49" charset="0"/>
                <a:ea typeface="等线" panose="02010600030101010101" pitchFamily="2" charset="-122"/>
              </a:rPr>
              <a:t>。针对每个车类型我们已经定义了一个具体适配器，</a:t>
            </a:r>
            <a:r>
              <a:rPr lang="zh-CN" altLang="en-US" sz="1600" dirty="0">
                <a:solidFill>
                  <a:srgbClr val="FF0000"/>
                </a:solidFill>
                <a:latin typeface="Fira Code Light" panose="020B0809050000020004" pitchFamily="49" charset="0"/>
                <a:ea typeface="等线" panose="02010600030101010101" pitchFamily="2" charset="-122"/>
              </a:rPr>
              <a:t>父类指针指向子类对象，而且具有多态性</a:t>
            </a:r>
            <a:endParaRPr lang="en-US" altLang="zh-CN" sz="1600" dirty="0">
              <a:solidFill>
                <a:srgbClr val="FF0000"/>
              </a:solidFill>
              <a:latin typeface="Fira Code Light" panose="020B0809050000020004" pitchFamily="49" charset="0"/>
              <a:ea typeface="等线" panose="02010600030101010101" pitchFamily="2" charset="-122"/>
            </a:endParaRPr>
          </a:p>
        </p:txBody>
      </p:sp>
      <p:sp>
        <p:nvSpPr>
          <p:cNvPr id="11" name="圆角矩形 13">
            <a:extLst>
              <a:ext uri="{FF2B5EF4-FFF2-40B4-BE49-F238E27FC236}">
                <a16:creationId xmlns:a16="http://schemas.microsoft.com/office/drawing/2014/main" id="{99AE313C-F09C-FD13-A0DF-437502831DA4}"/>
              </a:ext>
            </a:extLst>
          </p:cNvPr>
          <p:cNvSpPr/>
          <p:nvPr/>
        </p:nvSpPr>
        <p:spPr bwMode="auto">
          <a:xfrm>
            <a:off x="4126971" y="3744773"/>
            <a:ext cx="2214562" cy="19863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a:extLst>
              <a:ext uri="{FF2B5EF4-FFF2-40B4-BE49-F238E27FC236}">
                <a16:creationId xmlns:a16="http://schemas.microsoft.com/office/drawing/2014/main" id="{4FA9C4A2-4252-17CB-1D6C-26D82070231B}"/>
              </a:ext>
            </a:extLst>
          </p:cNvPr>
          <p:cNvSpPr/>
          <p:nvPr/>
        </p:nvSpPr>
        <p:spPr>
          <a:xfrm>
            <a:off x="5621311" y="4220498"/>
            <a:ext cx="4885822" cy="1003241"/>
          </a:xfrm>
          <a:prstGeom prst="wedgeRectCallout">
            <a:avLst>
              <a:gd name="adj1" fmla="val -36116"/>
              <a:gd name="adj2" fmla="val -78721"/>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在初始化</a:t>
            </a:r>
            <a:r>
              <a:rPr lang="en-US" altLang="zh-CN" sz="1600" dirty="0">
                <a:solidFill>
                  <a:schemeClr val="tx1"/>
                </a:solidFill>
                <a:latin typeface="Fira Code Light" panose="020B0809050000020004" pitchFamily="49" charset="0"/>
                <a:ea typeface="等线" panose="02010600030101010101" pitchFamily="2" charset="-122"/>
              </a:rPr>
              <a:t>ExecutorImpl</a:t>
            </a:r>
            <a:r>
              <a:rPr lang="zh-CN" altLang="en-US" sz="1600" dirty="0">
                <a:solidFill>
                  <a:schemeClr val="tx1"/>
                </a:solidFill>
                <a:latin typeface="Fira Code Light" panose="020B0809050000020004" pitchFamily="49" charset="0"/>
                <a:ea typeface="等线" panose="02010600030101010101" pitchFamily="2" charset="-122"/>
              </a:rPr>
              <a:t>时传入特定的适配器，怎么确定该传入哪个车型对应的适配器呢？还记得一开始我们修改</a:t>
            </a:r>
            <a:r>
              <a:rPr lang="en-US" altLang="zh-CN" sz="1600" dirty="0">
                <a:solidFill>
                  <a:schemeClr val="tx1"/>
                </a:solidFill>
                <a:latin typeface="Fira Code Light" panose="020B0809050000020004" pitchFamily="49" charset="0"/>
                <a:ea typeface="等线" panose="02010600030101010101" pitchFamily="2" charset="-122"/>
              </a:rPr>
              <a:t>Executor.hpp</a:t>
            </a:r>
            <a:r>
              <a:rPr lang="zh-CN" altLang="en-US" sz="1600" dirty="0">
                <a:solidFill>
                  <a:schemeClr val="tx1"/>
                </a:solidFill>
                <a:latin typeface="Fira Code Light" panose="020B0809050000020004" pitchFamily="49" charset="0"/>
                <a:ea typeface="等线" panose="02010600030101010101" pitchFamily="2" charset="-122"/>
              </a:rPr>
              <a:t>的代码吗？</a:t>
            </a:r>
            <a:endParaRPr lang="en-US" altLang="zh-CN" sz="1600" dirty="0">
              <a:solidFill>
                <a:schemeClr val="tx1"/>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1380713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225B0-5EA6-F6BE-4A8A-A8A67255F6D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B509514-7028-51A8-DFAD-FF54F5D875B4}"/>
              </a:ext>
            </a:extLst>
          </p:cNvPr>
          <p:cNvPicPr>
            <a:picLocks noChangeAspect="1"/>
          </p:cNvPicPr>
          <p:nvPr/>
        </p:nvPicPr>
        <p:blipFill>
          <a:blip r:embed="rId3"/>
          <a:stretch>
            <a:fillRect/>
          </a:stretch>
        </p:blipFill>
        <p:spPr>
          <a:xfrm>
            <a:off x="731837" y="1688740"/>
            <a:ext cx="7730881" cy="4563449"/>
          </a:xfrm>
          <a:prstGeom prst="rect">
            <a:avLst/>
          </a:prstGeom>
        </p:spPr>
      </p:pic>
      <p:sp>
        <p:nvSpPr>
          <p:cNvPr id="13" name="标题 2">
            <a:extLst>
              <a:ext uri="{FF2B5EF4-FFF2-40B4-BE49-F238E27FC236}">
                <a16:creationId xmlns:a16="http://schemas.microsoft.com/office/drawing/2014/main" id="{DE1390AD-651B-B823-5BC1-7AE02FDEB356}"/>
              </a:ext>
            </a:extLst>
          </p:cNvPr>
          <p:cNvSpPr>
            <a:spLocks noGrp="1"/>
          </p:cNvSpPr>
          <p:nvPr>
            <p:ph type="title"/>
          </p:nvPr>
        </p:nvSpPr>
        <p:spPr>
          <a:xfrm>
            <a:off x="731838" y="447468"/>
            <a:ext cx="10728325" cy="485982"/>
          </a:xfrm>
        </p:spPr>
        <p:txBody>
          <a:bodyPr>
            <a:normAutofit/>
          </a:bodyPr>
          <a:lstStyle/>
          <a:p>
            <a:r>
              <a:rPr lang="zh-CN" altLang="en-US" b="1" dirty="0">
                <a:latin typeface="Fira Code Light" panose="020B0809050000020004" pitchFamily="49" charset="0"/>
                <a:ea typeface="等线" panose="02010600030101010101" pitchFamily="2" charset="-122"/>
              </a:rPr>
              <a:t>代码实现</a:t>
            </a:r>
          </a:p>
        </p:txBody>
      </p:sp>
      <p:sp>
        <p:nvSpPr>
          <p:cNvPr id="4" name="文本框 3">
            <a:extLst>
              <a:ext uri="{FF2B5EF4-FFF2-40B4-BE49-F238E27FC236}">
                <a16:creationId xmlns:a16="http://schemas.microsoft.com/office/drawing/2014/main" id="{891AF7A8-1EC0-9C40-1A80-493D588889D2}"/>
              </a:ext>
            </a:extLst>
          </p:cNvPr>
          <p:cNvSpPr txBox="1"/>
          <p:nvPr/>
        </p:nvSpPr>
        <p:spPr>
          <a:xfrm>
            <a:off x="642627" y="1075422"/>
            <a:ext cx="11095889" cy="471347"/>
          </a:xfrm>
          <a:prstGeom prst="rect">
            <a:avLst/>
          </a:prstGeom>
          <a:noFill/>
        </p:spPr>
        <p:txBody>
          <a:bodyPr wrap="square">
            <a:spAutoFit/>
          </a:bodyPr>
          <a:lstStyle/>
          <a:p>
            <a:pPr>
              <a:lnSpc>
                <a:spcPct val="150000"/>
              </a:lnSpc>
            </a:pPr>
            <a:r>
              <a:rPr lang="zh-CN" altLang="en-US" dirty="0">
                <a:solidFill>
                  <a:schemeClr val="tx1">
                    <a:lumMod val="95000"/>
                    <a:lumOff val="5000"/>
                  </a:schemeClr>
                </a:solidFill>
                <a:latin typeface="Fira Code Light" panose="020B0809050000020004" pitchFamily="49" charset="0"/>
                <a:ea typeface="等线" panose="02010600030101010101" pitchFamily="2" charset="-122"/>
              </a:rPr>
              <a:t>修改</a:t>
            </a:r>
            <a:r>
              <a:rPr lang="en-US" altLang="zh-CN" dirty="0" err="1">
                <a:solidFill>
                  <a:schemeClr val="tx1">
                    <a:lumMod val="95000"/>
                    <a:lumOff val="5000"/>
                  </a:schemeClr>
                </a:solidFill>
                <a:latin typeface="Fira Code Light" panose="020B0809050000020004" pitchFamily="49" charset="0"/>
                <a:ea typeface="等线" panose="02010600030101010101" pitchFamily="2" charset="-122"/>
              </a:rPr>
              <a:t>src</a:t>
            </a:r>
            <a:r>
              <a:rPr lang="en-US" altLang="zh-CN" dirty="0">
                <a:solidFill>
                  <a:schemeClr val="tx1">
                    <a:lumMod val="95000"/>
                    <a:lumOff val="5000"/>
                  </a:schemeClr>
                </a:solidFill>
                <a:latin typeface="Fira Code Light" panose="020B0809050000020004" pitchFamily="49" charset="0"/>
                <a:ea typeface="等线" panose="02010600030101010101" pitchFamily="2" charset="-122"/>
              </a:rPr>
              <a:t>\ExecutorImpl.cpp</a:t>
            </a:r>
          </a:p>
        </p:txBody>
      </p:sp>
      <p:sp>
        <p:nvSpPr>
          <p:cNvPr id="8" name="圆角矩形 13">
            <a:extLst>
              <a:ext uri="{FF2B5EF4-FFF2-40B4-BE49-F238E27FC236}">
                <a16:creationId xmlns:a16="http://schemas.microsoft.com/office/drawing/2014/main" id="{9F1797EC-D200-F1B5-378B-42BC6F1B7C76}"/>
              </a:ext>
            </a:extLst>
          </p:cNvPr>
          <p:cNvSpPr/>
          <p:nvPr/>
        </p:nvSpPr>
        <p:spPr bwMode="auto">
          <a:xfrm>
            <a:off x="731838" y="1688740"/>
            <a:ext cx="2434695" cy="53745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76657DC1-D8B3-BCE5-D62B-160B7E03763B}"/>
              </a:ext>
            </a:extLst>
          </p:cNvPr>
          <p:cNvSpPr/>
          <p:nvPr/>
        </p:nvSpPr>
        <p:spPr>
          <a:xfrm>
            <a:off x="3354496" y="1701627"/>
            <a:ext cx="1033489" cy="524571"/>
          </a:xfrm>
          <a:prstGeom prst="wedgeRectCallout">
            <a:avLst>
              <a:gd name="adj1" fmla="val -71420"/>
              <a:gd name="adj2" fmla="val -2280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添加依赖</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7" name="圆角矩形 13">
            <a:extLst>
              <a:ext uri="{FF2B5EF4-FFF2-40B4-BE49-F238E27FC236}">
                <a16:creationId xmlns:a16="http://schemas.microsoft.com/office/drawing/2014/main" id="{02765827-0A27-E4E0-B23F-8106C557FDB3}"/>
              </a:ext>
            </a:extLst>
          </p:cNvPr>
          <p:cNvSpPr/>
          <p:nvPr/>
        </p:nvSpPr>
        <p:spPr bwMode="auto">
          <a:xfrm>
            <a:off x="979622" y="5222434"/>
            <a:ext cx="7483095" cy="19863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对话气泡: 矩形 9">
            <a:extLst>
              <a:ext uri="{FF2B5EF4-FFF2-40B4-BE49-F238E27FC236}">
                <a16:creationId xmlns:a16="http://schemas.microsoft.com/office/drawing/2014/main" id="{51ADD933-3587-E325-B880-D8EE32CF818D}"/>
              </a:ext>
            </a:extLst>
          </p:cNvPr>
          <p:cNvSpPr/>
          <p:nvPr/>
        </p:nvSpPr>
        <p:spPr>
          <a:xfrm>
            <a:off x="8651343" y="5129333"/>
            <a:ext cx="3087173" cy="507999"/>
          </a:xfrm>
          <a:prstGeom prst="wedgeRectCallout">
            <a:avLst>
              <a:gd name="adj1" fmla="val -55178"/>
              <a:gd name="adj2" fmla="val -195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初始化模拟类时赋值适配器对象</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1" name="圆角矩形 13">
            <a:extLst>
              <a:ext uri="{FF2B5EF4-FFF2-40B4-BE49-F238E27FC236}">
                <a16:creationId xmlns:a16="http://schemas.microsoft.com/office/drawing/2014/main" id="{BE7D9CFF-354E-6FC1-AE36-3A0F8BFFC850}"/>
              </a:ext>
            </a:extLst>
          </p:cNvPr>
          <p:cNvSpPr/>
          <p:nvPr/>
        </p:nvSpPr>
        <p:spPr bwMode="auto">
          <a:xfrm>
            <a:off x="1139933" y="2784469"/>
            <a:ext cx="3677599" cy="232986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a:extLst>
              <a:ext uri="{FF2B5EF4-FFF2-40B4-BE49-F238E27FC236}">
                <a16:creationId xmlns:a16="http://schemas.microsoft.com/office/drawing/2014/main" id="{F15EF086-08FE-521C-6A14-D5F96AA03C6A}"/>
              </a:ext>
            </a:extLst>
          </p:cNvPr>
          <p:cNvSpPr/>
          <p:nvPr/>
        </p:nvSpPr>
        <p:spPr>
          <a:xfrm>
            <a:off x="4986311" y="3373831"/>
            <a:ext cx="6274356" cy="1003241"/>
          </a:xfrm>
          <a:prstGeom prst="wedgeRectCallout">
            <a:avLst>
              <a:gd name="adj1" fmla="val -53944"/>
              <a:gd name="adj2" fmla="val -2386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根据车型参数创建不同的适配器，</a:t>
            </a:r>
            <a:r>
              <a:rPr lang="zh-CN" altLang="en-US" sz="1600" dirty="0">
                <a:solidFill>
                  <a:srgbClr val="FF0000"/>
                </a:solidFill>
                <a:latin typeface="Fira Code Light" panose="020B0809050000020004" pitchFamily="49" charset="0"/>
                <a:ea typeface="等线" panose="02010600030101010101" pitchFamily="2" charset="-122"/>
              </a:rPr>
              <a:t>这里的</a:t>
            </a:r>
            <a:r>
              <a:rPr lang="en-US" altLang="zh-CN" sz="1600" dirty="0">
                <a:solidFill>
                  <a:srgbClr val="FF0000"/>
                </a:solidFill>
                <a:latin typeface="Fira Code Light" panose="020B0809050000020004" pitchFamily="49" charset="0"/>
                <a:ea typeface="等线" panose="02010600030101010101" pitchFamily="2" charset="-122"/>
              </a:rPr>
              <a:t>std::</a:t>
            </a:r>
            <a:r>
              <a:rPr lang="en-US" altLang="zh-CN" sz="1600" dirty="0" err="1">
                <a:solidFill>
                  <a:srgbClr val="FF0000"/>
                </a:solidFill>
                <a:latin typeface="Fira Code Light" panose="020B0809050000020004" pitchFamily="49" charset="0"/>
                <a:ea typeface="等线" panose="02010600030101010101" pitchFamily="2" charset="-122"/>
              </a:rPr>
              <a:t>nothrow</a:t>
            </a:r>
            <a:r>
              <a:rPr lang="zh-CN" altLang="en-US" sz="1600" dirty="0">
                <a:solidFill>
                  <a:srgbClr val="FF0000"/>
                </a:solidFill>
                <a:latin typeface="Fira Code Light" panose="020B0809050000020004" pitchFamily="49" charset="0"/>
                <a:ea typeface="等线" panose="02010600030101010101" pitchFamily="2" charset="-122"/>
              </a:rPr>
              <a:t>是让内存分配失败时返回空指针而不抛出异常</a:t>
            </a:r>
            <a:r>
              <a:rPr lang="zh-CN" altLang="en-US" sz="1600" dirty="0">
                <a:solidFill>
                  <a:schemeClr val="tx1"/>
                </a:solidFill>
                <a:latin typeface="Fira Code Light" panose="020B0809050000020004" pitchFamily="49" charset="0"/>
                <a:ea typeface="等线" panose="02010600030101010101" pitchFamily="2" charset="-122"/>
              </a:rPr>
              <a:t>，这里代码能正常运行但是报错了，可以不用管，如果不想报错可以删掉</a:t>
            </a:r>
            <a:r>
              <a:rPr lang="en-US" altLang="zh-CN" sz="1600" dirty="0">
                <a:solidFill>
                  <a:schemeClr val="tx1"/>
                </a:solidFill>
                <a:latin typeface="Fira Code Light" panose="020B0809050000020004" pitchFamily="49" charset="0"/>
                <a:ea typeface="等线" panose="02010600030101010101" pitchFamily="2" charset="-122"/>
              </a:rPr>
              <a:t>std::</a:t>
            </a:r>
            <a:r>
              <a:rPr lang="en-US" altLang="zh-CN" sz="1600" dirty="0" err="1">
                <a:solidFill>
                  <a:schemeClr val="tx1"/>
                </a:solidFill>
                <a:latin typeface="Fira Code Light" panose="020B0809050000020004" pitchFamily="49" charset="0"/>
                <a:ea typeface="等线" panose="02010600030101010101" pitchFamily="2" charset="-122"/>
              </a:rPr>
              <a:t>nothrow</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5" name="圆角矩形 13">
            <a:extLst>
              <a:ext uri="{FF2B5EF4-FFF2-40B4-BE49-F238E27FC236}">
                <a16:creationId xmlns:a16="http://schemas.microsoft.com/office/drawing/2014/main" id="{9B6625AB-3941-39B0-228C-2C1CAF508F50}"/>
              </a:ext>
            </a:extLst>
          </p:cNvPr>
          <p:cNvSpPr/>
          <p:nvPr/>
        </p:nvSpPr>
        <p:spPr bwMode="auto">
          <a:xfrm>
            <a:off x="3871240" y="5918703"/>
            <a:ext cx="1835293" cy="19863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对话气泡: 矩形 11">
            <a:extLst>
              <a:ext uri="{FF2B5EF4-FFF2-40B4-BE49-F238E27FC236}">
                <a16:creationId xmlns:a16="http://schemas.microsoft.com/office/drawing/2014/main" id="{BB39F35F-4F77-0E31-0F7A-F3BFD2126118}"/>
              </a:ext>
            </a:extLst>
          </p:cNvPr>
          <p:cNvSpPr/>
          <p:nvPr/>
        </p:nvSpPr>
        <p:spPr>
          <a:xfrm>
            <a:off x="5375545" y="6266432"/>
            <a:ext cx="4217188" cy="507999"/>
          </a:xfrm>
          <a:prstGeom prst="wedgeRectCallout">
            <a:avLst>
              <a:gd name="adj1" fmla="val -39820"/>
              <a:gd name="adj2" fmla="val -7957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Fira Code Light" panose="020B0809050000020004" pitchFamily="49" charset="0"/>
                <a:ea typeface="等线" panose="02010600030101010101" pitchFamily="2" charset="-122"/>
              </a:rPr>
              <a:t>调用</a:t>
            </a:r>
            <a:r>
              <a:rPr lang="en-US" altLang="zh-CN" sz="1600" dirty="0">
                <a:solidFill>
                  <a:schemeClr val="tx1"/>
                </a:solidFill>
                <a:latin typeface="Fira Code Light" panose="020B0809050000020004" pitchFamily="49" charset="0"/>
                <a:ea typeface="等线" panose="02010600030101010101" pitchFamily="2" charset="-122"/>
              </a:rPr>
              <a:t>Command</a:t>
            </a:r>
            <a:r>
              <a:rPr lang="zh-CN" altLang="en-US" sz="1600" dirty="0">
                <a:solidFill>
                  <a:schemeClr val="tx1"/>
                </a:solidFill>
                <a:latin typeface="Fira Code Light" panose="020B0809050000020004" pitchFamily="49" charset="0"/>
                <a:ea typeface="等线" panose="02010600030101010101" pitchFamily="2" charset="-122"/>
              </a:rPr>
              <a:t>移动类方法时传入适配器参数</a:t>
            </a:r>
            <a:endParaRPr lang="en-US" altLang="zh-CN" sz="1600" dirty="0">
              <a:solidFill>
                <a:schemeClr val="tx1"/>
              </a:solidFill>
              <a:latin typeface="Fira Code Light" panose="020B0809050000020004" pitchFamily="49" charset="0"/>
              <a:ea typeface="等线" panose="02010600030101010101" pitchFamily="2" charset="-122"/>
            </a:endParaRPr>
          </a:p>
        </p:txBody>
      </p:sp>
      <p:sp>
        <p:nvSpPr>
          <p:cNvPr id="14" name="文本框 13">
            <a:extLst>
              <a:ext uri="{FF2B5EF4-FFF2-40B4-BE49-F238E27FC236}">
                <a16:creationId xmlns:a16="http://schemas.microsoft.com/office/drawing/2014/main" id="{3E1C9C48-0087-8827-19C5-85ACBA46BD53}"/>
              </a:ext>
            </a:extLst>
          </p:cNvPr>
          <p:cNvSpPr txBox="1"/>
          <p:nvPr/>
        </p:nvSpPr>
        <p:spPr>
          <a:xfrm>
            <a:off x="4597277" y="410591"/>
            <a:ext cx="7142162" cy="923330"/>
          </a:xfrm>
          <a:prstGeom prst="rect">
            <a:avLst/>
          </a:prstGeom>
          <a:solidFill>
            <a:schemeClr val="accent2">
              <a:lumMod val="40000"/>
              <a:lumOff val="60000"/>
            </a:schemeClr>
          </a:solidFill>
        </p:spPr>
        <p:txBody>
          <a:bodyPr wrap="square" rtlCol="0">
            <a:spAutoFit/>
          </a:bodyPr>
          <a:lstStyle/>
          <a:p>
            <a:r>
              <a:rPr lang="zh-CN" altLang="en-US" b="1" dirty="0">
                <a:latin typeface="Fira Code Light" panose="020B0809050000020004" pitchFamily="49" charset="0"/>
                <a:ea typeface="等线" panose="02010600030101010101" pitchFamily="2" charset="-122"/>
              </a:rPr>
              <a:t>编译运行验证后，代码及时入库</a:t>
            </a:r>
            <a:endParaRPr lang="en-US" altLang="zh-CN" b="1" dirty="0">
              <a:latin typeface="Fira Code Light" panose="020B0809050000020004" pitchFamily="49" charset="0"/>
              <a:ea typeface="Fira Code Light" panose="020B0809050000020004" pitchFamily="49" charset="0"/>
            </a:endParaRPr>
          </a:p>
          <a:p>
            <a:r>
              <a:rPr lang="en-US" altLang="zh-CN" b="1" dirty="0">
                <a:latin typeface="Fira Code Light" panose="020B0809050000020004" pitchFamily="49" charset="0"/>
                <a:ea typeface="Fira Code Light" panose="020B0809050000020004" pitchFamily="49" charset="0"/>
              </a:rPr>
              <a:t>git add .</a:t>
            </a:r>
          </a:p>
          <a:p>
            <a:r>
              <a:rPr lang="en-US" altLang="zh-CN" b="1" dirty="0">
                <a:latin typeface="Fira Code Light" panose="020B0809050000020004" pitchFamily="49" charset="0"/>
                <a:ea typeface="Fira Code Light" panose="020B0809050000020004" pitchFamily="49" charset="0"/>
              </a:rPr>
              <a:t>git commit -m "test: Pass </a:t>
            </a:r>
            <a:r>
              <a:rPr lang="en-US" altLang="zh-CN" b="1" dirty="0" err="1">
                <a:latin typeface="Fira Code Light" panose="020B0809050000020004" pitchFamily="49" charset="0"/>
                <a:ea typeface="Fira Code Light" panose="020B0809050000020004" pitchFamily="49" charset="0"/>
              </a:rPr>
              <a:t>Bus&amp;SportCar</a:t>
            </a:r>
            <a:r>
              <a:rPr lang="en-US" altLang="zh-CN" b="1" dirty="0">
                <a:latin typeface="Fira Code Light" panose="020B0809050000020004" pitchFamily="49" charset="0"/>
                <a:ea typeface="Fira Code Light" panose="020B0809050000020004" pitchFamily="49" charset="0"/>
              </a:rPr>
              <a:t> test cases"</a:t>
            </a:r>
          </a:p>
        </p:txBody>
      </p:sp>
    </p:spTree>
    <p:extLst>
      <p:ext uri="{BB962C8B-B14F-4D97-AF65-F5344CB8AC3E}">
        <p14:creationId xmlns:p14="http://schemas.microsoft.com/office/powerpoint/2010/main" val="2998869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pPr marL="0" indent="0">
              <a:buNone/>
            </a:pPr>
            <a:r>
              <a:rPr lang="zh-CN" altLang="en-US" dirty="0">
                <a:latin typeface="Fira Code Light" panose="020B0809050000020004" pitchFamily="49" charset="0"/>
                <a:ea typeface="等线" panose="02010600030101010101" pitchFamily="2" charset="-122"/>
                <a:cs typeface="+mn-ea"/>
                <a:sym typeface="Huawei Sans" panose="020C0503030203020204" pitchFamily="34" charset="0"/>
              </a:rPr>
              <a:t>在线参考资料网站，涵盖了</a:t>
            </a:r>
            <a:r>
              <a:rPr lang="en-US" altLang="zh-CN" dirty="0">
                <a:latin typeface="Fira Code Light" panose="020B0809050000020004" pitchFamily="49" charset="0"/>
                <a:ea typeface="Fira Code Light" panose="020B0809050000020004" pitchFamily="49" charset="0"/>
                <a:cs typeface="+mn-ea"/>
                <a:sym typeface="Huawei Sans" panose="020C0503030203020204" pitchFamily="34" charset="0"/>
              </a:rPr>
              <a:t>C++</a:t>
            </a:r>
            <a:r>
              <a:rPr lang="zh-CN" altLang="en-US" dirty="0">
                <a:latin typeface="Fira Code Light" panose="020B0809050000020004" pitchFamily="49" charset="0"/>
                <a:ea typeface="等线" panose="02010600030101010101" pitchFamily="2" charset="-122"/>
                <a:cs typeface="+mn-ea"/>
                <a:sym typeface="Huawei Sans" panose="020C0503030203020204" pitchFamily="34" charset="0"/>
              </a:rPr>
              <a:t>基本概念到高级特性、标准库函数、类和模板等各个方面</a:t>
            </a:r>
            <a:endParaRPr lang="en-US" altLang="zh-CN"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搜索功能：有强大的搜索功能，可以快速找到需要的函数、类或概念</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示例代码：可以帮助理解如何使用</a:t>
            </a:r>
            <a:r>
              <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rPr>
              <a:t>C++</a:t>
            </a:r>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特性</a:t>
            </a:r>
            <a:endPar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endParaRPr>
          </a:p>
          <a:p>
            <a:r>
              <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rPr>
              <a:t>网址：</a:t>
            </a:r>
            <a:r>
              <a:rPr lang="en-US" altLang="zh-CN" sz="2000" dirty="0">
                <a:latin typeface="Fira Code Light" panose="020B0809050000020004" pitchFamily="49" charset="0"/>
                <a:ea typeface="Fira Code Light" panose="020B0809050000020004" pitchFamily="49" charset="0"/>
                <a:cs typeface="+mn-ea"/>
                <a:sym typeface="Huawei Sans" panose="020C0503030203020204" pitchFamily="34" charset="0"/>
              </a:rPr>
              <a:t>https://en.cppreference.com/w/</a:t>
            </a:r>
            <a:endParaRPr lang="zh-CN" altLang="en-US" sz="2000" dirty="0">
              <a:latin typeface="Fira Code Light" panose="020B0809050000020004" pitchFamily="49" charset="0"/>
              <a:ea typeface="等线" panose="02010600030101010101" pitchFamily="2" charset="-122"/>
              <a:cs typeface="+mn-ea"/>
              <a:sym typeface="Huawei Sans" panose="020C050303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8DBA2-7C64-49C5-BCE0-465DED0BD470}"/>
              </a:ext>
            </a:extLst>
          </p:cNvPr>
          <p:cNvSpPr>
            <a:spLocks noGrp="1"/>
          </p:cNvSpPr>
          <p:nvPr>
            <p:ph type="title"/>
          </p:nvPr>
        </p:nvSpPr>
        <p:spPr/>
        <p:txBody>
          <a:body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a:t>
            </a:r>
            <a:r>
              <a:rPr lang="en-US" altLang="zh-CN" dirty="0">
                <a:latin typeface="Fira Code Light" panose="020B0809050000020004" pitchFamily="49" charset="0"/>
                <a:ea typeface="Fira Code Light" panose="020B0809050000020004" pitchFamily="49" charset="0"/>
              </a:rPr>
              <a:t>PoseHandler</a:t>
            </a:r>
            <a:r>
              <a:rPr lang="zh-CN" altLang="en-US" dirty="0">
                <a:latin typeface="Fira Code Light" panose="020B0809050000020004" pitchFamily="49" charset="0"/>
                <a:ea typeface="等线" panose="02010600030101010101" pitchFamily="2" charset="-122"/>
              </a:rPr>
              <a:t>复杂度消减，</a:t>
            </a:r>
            <a:r>
              <a:rPr lang="en-US" altLang="zh-CN" dirty="0">
                <a:latin typeface="Fira Code Light" panose="020B0809050000020004" pitchFamily="49" charset="0"/>
                <a:ea typeface="Fira Code Light" panose="020B0809050000020004" pitchFamily="49" charset="0"/>
              </a:rPr>
              <a:t>Point</a:t>
            </a:r>
            <a:r>
              <a:rPr lang="zh-CN" altLang="en-US" dirty="0">
                <a:latin typeface="Fira Code Light" panose="020B0809050000020004" pitchFamily="49" charset="0"/>
                <a:ea typeface="等线" panose="02010600030101010101" pitchFamily="2" charset="-122"/>
              </a:rPr>
              <a:t>封装</a:t>
            </a:r>
          </a:p>
        </p:txBody>
      </p:sp>
      <p:sp>
        <p:nvSpPr>
          <p:cNvPr id="5" name="文本框 4">
            <a:extLst>
              <a:ext uri="{FF2B5EF4-FFF2-40B4-BE49-F238E27FC236}">
                <a16:creationId xmlns:a16="http://schemas.microsoft.com/office/drawing/2014/main" id="{F78E10C1-E354-4C0D-AA43-A2CBD4295767}"/>
              </a:ext>
            </a:extLst>
          </p:cNvPr>
          <p:cNvSpPr txBox="1"/>
          <p:nvPr/>
        </p:nvSpPr>
        <p:spPr>
          <a:xfrm>
            <a:off x="6010507" y="1058779"/>
            <a:ext cx="5687122" cy="1705723"/>
          </a:xfrm>
          <a:prstGeom prst="rect">
            <a:avLst/>
          </a:prstGeom>
          <a:noFill/>
        </p:spPr>
        <p:txBody>
          <a:bodyPr wrap="square" rtlCol="0">
            <a:spAutoFit/>
          </a:bodyPr>
          <a:lstStyle/>
          <a:p>
            <a:pPr>
              <a:lnSpc>
                <a:spcPct val="150000"/>
              </a:lnSpc>
            </a:pPr>
            <a:r>
              <a:rPr lang="zh-CN" altLang="en-US" sz="2400" dirty="0">
                <a:latin typeface="Fira Code Light" panose="020B0809050000020004" pitchFamily="49" charset="0"/>
                <a:ea typeface="等线" panose="02010600030101010101" pitchFamily="2" charset="-122"/>
              </a:rPr>
              <a:t>使用</a:t>
            </a:r>
            <a:r>
              <a:rPr lang="en-US" altLang="zh-CN" sz="2400" dirty="0">
                <a:latin typeface="Fira Code Light" panose="020B0809050000020004" pitchFamily="49" charset="0"/>
                <a:ea typeface="等线" panose="02010600030101010101" pitchFamily="2" charset="-122"/>
              </a:rPr>
              <a:t>PoseHandler</a:t>
            </a:r>
            <a:r>
              <a:rPr lang="zh-CN" altLang="en-US" sz="2400" dirty="0">
                <a:latin typeface="Fira Code Light" panose="020B0809050000020004" pitchFamily="49" charset="0"/>
                <a:ea typeface="等线" panose="02010600030101010101" pitchFamily="2" charset="-122"/>
              </a:rPr>
              <a:t>进行坐标信息的封装，可以让</a:t>
            </a:r>
            <a:r>
              <a:rPr lang="en-US" altLang="zh-CN" sz="2400" dirty="0">
                <a:latin typeface="Fira Code Light" panose="020B0809050000020004" pitchFamily="49" charset="0"/>
                <a:ea typeface="Fira Code Light" panose="020B0809050000020004" pitchFamily="49" charset="0"/>
              </a:rPr>
              <a:t>4</a:t>
            </a:r>
            <a:r>
              <a:rPr lang="zh-CN" altLang="en-US" sz="2400" dirty="0">
                <a:latin typeface="Fira Code Light" panose="020B0809050000020004" pitchFamily="49" charset="0"/>
                <a:ea typeface="等线" panose="02010600030101010101" pitchFamily="2" charset="-122"/>
              </a:rPr>
              <a:t>个方向上的位置变化，统一到一个模型上</a:t>
            </a:r>
          </a:p>
        </p:txBody>
      </p:sp>
      <p:pic>
        <p:nvPicPr>
          <p:cNvPr id="6" name="图片 5">
            <a:extLst>
              <a:ext uri="{FF2B5EF4-FFF2-40B4-BE49-F238E27FC236}">
                <a16:creationId xmlns:a16="http://schemas.microsoft.com/office/drawing/2014/main" id="{981124D3-2C23-303E-3EC1-631289BCC886}"/>
              </a:ext>
            </a:extLst>
          </p:cNvPr>
          <p:cNvPicPr>
            <a:picLocks noChangeAspect="1"/>
          </p:cNvPicPr>
          <p:nvPr/>
        </p:nvPicPr>
        <p:blipFill>
          <a:blip r:embed="rId3"/>
          <a:stretch>
            <a:fillRect/>
          </a:stretch>
        </p:blipFill>
        <p:spPr>
          <a:xfrm>
            <a:off x="731838" y="1058779"/>
            <a:ext cx="4997164" cy="5149516"/>
          </a:xfrm>
          <a:prstGeom prst="rect">
            <a:avLst/>
          </a:prstGeom>
        </p:spPr>
      </p:pic>
    </p:spTree>
    <p:extLst>
      <p:ext uri="{BB962C8B-B14F-4D97-AF65-F5344CB8AC3E}">
        <p14:creationId xmlns:p14="http://schemas.microsoft.com/office/powerpoint/2010/main" val="35663524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08130" y="471190"/>
            <a:ext cx="10728325" cy="485982"/>
          </a:xfrm>
        </p:spPr>
        <p:txBody>
          <a:bodyPr/>
          <a:lstStyle/>
          <a:p>
            <a:r>
              <a:rPr lang="zh-CN" altLang="en-US" b="1" dirty="0">
                <a:latin typeface="等线" panose="02010600030101010101" pitchFamily="2" charset="-122"/>
                <a:ea typeface="等线" panose="02010600030101010101" pitchFamily="2" charset="-122"/>
              </a:rPr>
              <a:t>课后扩展</a:t>
            </a:r>
          </a:p>
        </p:txBody>
      </p:sp>
      <p:sp>
        <p:nvSpPr>
          <p:cNvPr id="8" name="文本框 7">
            <a:extLst>
              <a:ext uri="{FF2B5EF4-FFF2-40B4-BE49-F238E27FC236}">
                <a16:creationId xmlns:a16="http://schemas.microsoft.com/office/drawing/2014/main" id="{742C19F5-50D6-4E3F-BE5D-099DE1E0E7B0}"/>
              </a:ext>
            </a:extLst>
          </p:cNvPr>
          <p:cNvSpPr txBox="1"/>
          <p:nvPr/>
        </p:nvSpPr>
        <p:spPr>
          <a:xfrm>
            <a:off x="7055554" y="843452"/>
            <a:ext cx="4854223" cy="5178341"/>
          </a:xfrm>
          <a:prstGeom prst="rect">
            <a:avLst/>
          </a:prstGeom>
          <a:noFill/>
        </p:spPr>
        <p:txBody>
          <a:bodyPr wrap="square">
            <a:spAutoFit/>
          </a:bodyPr>
          <a:lstStyle/>
          <a:p>
            <a:pPr>
              <a:lnSpc>
                <a:spcPct val="150000"/>
              </a:lnSpc>
            </a:pPr>
            <a:r>
              <a:rPr lang="en-US" altLang="zh-CN" sz="2400" dirty="0">
                <a:effectLst/>
                <a:latin typeface="Fira Code Light" panose="020B0809050000020004" pitchFamily="49" charset="0"/>
                <a:ea typeface="Fira Code Light" panose="020B0809050000020004" pitchFamily="49" charset="0"/>
              </a:rPr>
              <a:t>DDT(data driven testing)</a:t>
            </a:r>
            <a:endParaRPr lang="zh-CN" altLang="en-US" sz="2400" dirty="0">
              <a:effectLst/>
              <a:latin typeface="Fira Code Light" panose="020B0809050000020004" pitchFamily="49" charset="0"/>
              <a:ea typeface="等线" panose="02010600030101010101" pitchFamily="2" charset="-122"/>
            </a:endParaRPr>
          </a:p>
          <a:p>
            <a:pPr>
              <a:lnSpc>
                <a:spcPct val="150000"/>
              </a:lnSpc>
            </a:pPr>
            <a:r>
              <a:rPr lang="zh-CN" altLang="en-US" sz="2000" dirty="0">
                <a:effectLst/>
                <a:latin typeface="Fira Code Light" panose="020B0809050000020004" pitchFamily="49" charset="0"/>
                <a:ea typeface="等线" panose="02010600030101010101" pitchFamily="2" charset="-122"/>
              </a:rPr>
              <a:t>数据驱动测试是一种测试方法，通过使用不同的数据集来测试同一功能，从而提高测试覆盖率和效率</a:t>
            </a:r>
            <a:endParaRPr lang="en-US" altLang="zh-CN" sz="2000" dirty="0">
              <a:effectLst/>
              <a:latin typeface="Fira Code Light" panose="020B0809050000020004" pitchFamily="49" charset="0"/>
              <a:ea typeface="Fira Code Light" panose="020B0809050000020004" pitchFamily="49" charset="0"/>
            </a:endParaRPr>
          </a:p>
          <a:p>
            <a:pPr marL="342900" indent="-342900">
              <a:lnSpc>
                <a:spcPct val="150000"/>
              </a:lnSpc>
              <a:buFont typeface="Wingdings" panose="05000000000000000000" pitchFamily="2" charset="2"/>
              <a:buChar char="l"/>
            </a:pPr>
            <a:r>
              <a:rPr lang="zh-CN" altLang="en-US" sz="2000" dirty="0">
                <a:latin typeface="Fira Code Light" panose="020B0809050000020004" pitchFamily="49" charset="0"/>
                <a:ea typeface="等线" panose="02010600030101010101" pitchFamily="2" charset="-122"/>
              </a:rPr>
              <a:t>数据分离：</a:t>
            </a:r>
            <a:r>
              <a:rPr lang="zh-CN" altLang="en-US" dirty="0">
                <a:latin typeface="Fira Code Light" panose="020B0809050000020004" pitchFamily="49" charset="0"/>
                <a:ea typeface="等线" panose="02010600030101010101" pitchFamily="2" charset="-122"/>
              </a:rPr>
              <a:t>测试数据与测试逻辑分离</a:t>
            </a:r>
            <a:endParaRPr lang="en-US" altLang="zh-CN" sz="2000" dirty="0">
              <a:latin typeface="Fira Code Light" panose="020B0809050000020004" pitchFamily="49" charset="0"/>
              <a:ea typeface="Fira Code Light" panose="020B0809050000020004" pitchFamily="49" charset="0"/>
            </a:endParaRPr>
          </a:p>
          <a:p>
            <a:pPr marL="342900" indent="-342900">
              <a:lnSpc>
                <a:spcPct val="150000"/>
              </a:lnSpc>
              <a:buFont typeface="Wingdings" panose="05000000000000000000" pitchFamily="2" charset="2"/>
              <a:buChar char="l"/>
            </a:pPr>
            <a:r>
              <a:rPr lang="zh-CN" altLang="en-US" sz="2000" dirty="0">
                <a:effectLst/>
                <a:latin typeface="Fira Code Light" panose="020B0809050000020004" pitchFamily="49" charset="0"/>
                <a:ea typeface="等线" panose="02010600030101010101" pitchFamily="2" charset="-122"/>
              </a:rPr>
              <a:t>参数化测试：</a:t>
            </a:r>
            <a:r>
              <a:rPr lang="zh-CN" altLang="en-US" dirty="0">
                <a:effectLst/>
                <a:latin typeface="Fira Code Light" panose="020B0809050000020004" pitchFamily="49" charset="0"/>
                <a:ea typeface="等线" panose="02010600030101010101" pitchFamily="2" charset="-122"/>
              </a:rPr>
              <a:t>通过参数化测试方法，可以使用不同的数据集多次运行同一测试用例</a:t>
            </a:r>
          </a:p>
          <a:p>
            <a:pPr>
              <a:lnSpc>
                <a:spcPct val="150000"/>
              </a:lnSpc>
            </a:pPr>
            <a:r>
              <a:rPr lang="zh-CN" altLang="en-US" sz="2000" b="1" dirty="0">
                <a:solidFill>
                  <a:srgbClr val="333333"/>
                </a:solidFill>
                <a:latin typeface="Fira Code Light" panose="020B0809050000020004" pitchFamily="49" charset="0"/>
                <a:ea typeface="等线" panose="02010600030101010101" pitchFamily="2" charset="-122"/>
              </a:rPr>
              <a:t>参考资料：</a:t>
            </a:r>
            <a:br>
              <a:rPr lang="zh-CN" altLang="en-US" sz="2000" b="0" dirty="0">
                <a:solidFill>
                  <a:srgbClr val="333333"/>
                </a:solidFill>
                <a:effectLst/>
                <a:latin typeface="Fira Code Light" panose="020B0809050000020004" pitchFamily="49" charset="0"/>
                <a:ea typeface="等线" panose="02010600030101010101" pitchFamily="2" charset="-122"/>
              </a:rPr>
            </a:br>
            <a:r>
              <a:rPr lang="en-US" altLang="zh-CN" sz="2000" b="0" dirty="0">
                <a:solidFill>
                  <a:srgbClr val="333333"/>
                </a:solidFill>
                <a:effectLst/>
                <a:latin typeface="Fira Code Light" panose="020B0809050000020004" pitchFamily="49" charset="0"/>
                <a:ea typeface="Fira Code Light" panose="020B0809050000020004" pitchFamily="49" charset="0"/>
                <a:hlinkClick r:id="rId3"/>
              </a:rPr>
              <a:t>https://google.github.io/googletest/reference/testing.html#TestWithParam</a:t>
            </a:r>
            <a:endParaRPr lang="en-US" altLang="zh-CN" sz="2000" b="0" dirty="0">
              <a:solidFill>
                <a:srgbClr val="333333"/>
              </a:solidFill>
              <a:effectLst/>
              <a:latin typeface="Fira Code Light" panose="020B0809050000020004" pitchFamily="49" charset="0"/>
              <a:ea typeface="Fira Code Light" panose="020B0809050000020004" pitchFamily="49" charset="0"/>
            </a:endParaRPr>
          </a:p>
        </p:txBody>
      </p:sp>
      <p:pic>
        <p:nvPicPr>
          <p:cNvPr id="6" name="图片 5">
            <a:extLst>
              <a:ext uri="{FF2B5EF4-FFF2-40B4-BE49-F238E27FC236}">
                <a16:creationId xmlns:a16="http://schemas.microsoft.com/office/drawing/2014/main" id="{817FF1B4-D681-4080-A0F5-A071AC7BD161}"/>
              </a:ext>
            </a:extLst>
          </p:cNvPr>
          <p:cNvPicPr>
            <a:picLocks noChangeAspect="1"/>
          </p:cNvPicPr>
          <p:nvPr/>
        </p:nvPicPr>
        <p:blipFill>
          <a:blip r:embed="rId4"/>
          <a:stretch>
            <a:fillRect/>
          </a:stretch>
        </p:blipFill>
        <p:spPr>
          <a:xfrm>
            <a:off x="508130" y="1026395"/>
            <a:ext cx="6342016" cy="5235112"/>
          </a:xfrm>
          <a:prstGeom prst="rect">
            <a:avLst/>
          </a:prstGeom>
        </p:spPr>
      </p:pic>
      <p:sp>
        <p:nvSpPr>
          <p:cNvPr id="7" name="文本框 6">
            <a:extLst>
              <a:ext uri="{FF2B5EF4-FFF2-40B4-BE49-F238E27FC236}">
                <a16:creationId xmlns:a16="http://schemas.microsoft.com/office/drawing/2014/main" id="{EDEC0481-817F-4568-8438-7814C69C046A}"/>
              </a:ext>
            </a:extLst>
          </p:cNvPr>
          <p:cNvSpPr txBox="1"/>
          <p:nvPr/>
        </p:nvSpPr>
        <p:spPr>
          <a:xfrm>
            <a:off x="3895491" y="2197512"/>
            <a:ext cx="2954655" cy="461665"/>
          </a:xfrm>
          <a:prstGeom prst="rect">
            <a:avLst/>
          </a:prstGeom>
          <a:noFill/>
        </p:spPr>
        <p:txBody>
          <a:bodyPr wrap="none" rtlCol="0">
            <a:spAutoFit/>
          </a:bodyPr>
          <a:lstStyle/>
          <a:p>
            <a:r>
              <a:rPr lang="zh-CN" altLang="en-US" sz="2400" dirty="0">
                <a:solidFill>
                  <a:srgbClr val="C00000"/>
                </a:solidFill>
                <a:latin typeface="等线" panose="02010600030101010101" pitchFamily="2" charset="-122"/>
                <a:ea typeface="等线" panose="02010600030101010101" pitchFamily="2" charset="-122"/>
              </a:rPr>
              <a:t>高度重复的测试代码</a:t>
            </a:r>
          </a:p>
        </p:txBody>
      </p:sp>
    </p:spTree>
    <p:extLst>
      <p:ext uri="{BB962C8B-B14F-4D97-AF65-F5344CB8AC3E}">
        <p14:creationId xmlns:p14="http://schemas.microsoft.com/office/powerpoint/2010/main" val="123854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E75ACCD-A925-B6D2-644B-1540335BA8B9}"/>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a:t>
            </a:r>
            <a:r>
              <a:rPr lang="en-US" altLang="zh-CN" dirty="0">
                <a:latin typeface="Fira Code Light" panose="020B0809050000020004" pitchFamily="49" charset="0"/>
                <a:ea typeface="Fira Code Light" panose="020B0809050000020004" pitchFamily="49" charset="0"/>
              </a:rPr>
              <a:t>PoseHandler</a:t>
            </a:r>
            <a:r>
              <a:rPr lang="zh-CN" altLang="en-US" dirty="0">
                <a:latin typeface="Fira Code Light" panose="020B0809050000020004" pitchFamily="49" charset="0"/>
                <a:ea typeface="等线" panose="02010600030101010101" pitchFamily="2" charset="-122"/>
              </a:rPr>
              <a:t>复杂度消减，状态变化抽象</a:t>
            </a:r>
          </a:p>
        </p:txBody>
      </p:sp>
      <p:pic>
        <p:nvPicPr>
          <p:cNvPr id="11" name="图片 10">
            <a:extLst>
              <a:ext uri="{FF2B5EF4-FFF2-40B4-BE49-F238E27FC236}">
                <a16:creationId xmlns:a16="http://schemas.microsoft.com/office/drawing/2014/main" id="{04F6DB4F-DEE7-BE8D-7529-8904C62500F7}"/>
              </a:ext>
            </a:extLst>
          </p:cNvPr>
          <p:cNvPicPr>
            <a:picLocks noChangeAspect="1"/>
          </p:cNvPicPr>
          <p:nvPr/>
        </p:nvPicPr>
        <p:blipFill>
          <a:blip r:embed="rId3"/>
          <a:stretch>
            <a:fillRect/>
          </a:stretch>
        </p:blipFill>
        <p:spPr>
          <a:xfrm>
            <a:off x="542267" y="1058779"/>
            <a:ext cx="5936872" cy="5119353"/>
          </a:xfrm>
          <a:prstGeom prst="rect">
            <a:avLst/>
          </a:prstGeom>
        </p:spPr>
      </p:pic>
      <p:sp>
        <p:nvSpPr>
          <p:cNvPr id="12" name="圆角矩形 13">
            <a:extLst>
              <a:ext uri="{FF2B5EF4-FFF2-40B4-BE49-F238E27FC236}">
                <a16:creationId xmlns:a16="http://schemas.microsoft.com/office/drawing/2014/main" id="{97658540-D958-B4BA-6639-530F87511266}"/>
              </a:ext>
            </a:extLst>
          </p:cNvPr>
          <p:cNvSpPr/>
          <p:nvPr/>
        </p:nvSpPr>
        <p:spPr bwMode="auto">
          <a:xfrm>
            <a:off x="1399361" y="4070288"/>
            <a:ext cx="4696639" cy="57390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pic>
        <p:nvPicPr>
          <p:cNvPr id="8" name="图片 7">
            <a:extLst>
              <a:ext uri="{FF2B5EF4-FFF2-40B4-BE49-F238E27FC236}">
                <a16:creationId xmlns:a16="http://schemas.microsoft.com/office/drawing/2014/main" id="{7347E9E5-4110-D54B-727C-BFABEE80ED3C}"/>
              </a:ext>
            </a:extLst>
          </p:cNvPr>
          <p:cNvPicPr>
            <a:picLocks noChangeAspect="1"/>
          </p:cNvPicPr>
          <p:nvPr/>
        </p:nvPicPr>
        <p:blipFill>
          <a:blip r:embed="rId4"/>
          <a:stretch>
            <a:fillRect/>
          </a:stretch>
        </p:blipFill>
        <p:spPr>
          <a:xfrm>
            <a:off x="6743700" y="2084321"/>
            <a:ext cx="5448300" cy="2686050"/>
          </a:xfrm>
          <a:prstGeom prst="rect">
            <a:avLst/>
          </a:prstGeom>
        </p:spPr>
      </p:pic>
      <p:sp>
        <p:nvSpPr>
          <p:cNvPr id="9" name="对话气泡: 矩形 8">
            <a:extLst>
              <a:ext uri="{FF2B5EF4-FFF2-40B4-BE49-F238E27FC236}">
                <a16:creationId xmlns:a16="http://schemas.microsoft.com/office/drawing/2014/main" id="{540F1E9C-7008-96D4-73DF-F31EF90EC540}"/>
              </a:ext>
            </a:extLst>
          </p:cNvPr>
          <p:cNvSpPr/>
          <p:nvPr/>
        </p:nvSpPr>
        <p:spPr>
          <a:xfrm>
            <a:off x="4107829" y="5297278"/>
            <a:ext cx="3274277" cy="907855"/>
          </a:xfrm>
          <a:prstGeom prst="wedgeRectCallout">
            <a:avLst>
              <a:gd name="adj1" fmla="val -34743"/>
              <a:gd name="adj2" fmla="val -12009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400" dirty="0">
                <a:solidFill>
                  <a:schemeClr val="tx1"/>
                </a:solidFill>
                <a:latin typeface="Fira Code Light" panose="020B0809050000020004" pitchFamily="49" charset="0"/>
                <a:ea typeface="等线" panose="02010600030101010101" pitchFamily="2" charset="-122"/>
              </a:rPr>
              <a:t>使用</a:t>
            </a:r>
            <a:r>
              <a:rPr lang="en-US" altLang="zh-CN" sz="1400" dirty="0">
                <a:solidFill>
                  <a:schemeClr val="tx1"/>
                </a:solidFill>
                <a:latin typeface="Fira Code Light" panose="020B0809050000020004" pitchFamily="49" charset="0"/>
                <a:ea typeface="等线" panose="02010600030101010101" pitchFamily="2" charset="-122"/>
              </a:rPr>
              <a:t>Direction</a:t>
            </a:r>
            <a:r>
              <a:rPr lang="zh-CN" altLang="en-US" sz="1400" dirty="0">
                <a:solidFill>
                  <a:schemeClr val="tx1"/>
                </a:solidFill>
                <a:latin typeface="Fira Code Light" panose="020B0809050000020004" pitchFamily="49" charset="0"/>
                <a:ea typeface="等线" panose="02010600030101010101" pitchFamily="2" charset="-122"/>
              </a:rPr>
              <a:t>定义了：</a:t>
            </a:r>
            <a:endParaRPr lang="en-US" altLang="zh-CN" sz="1400" dirty="0">
              <a:solidFill>
                <a:schemeClr val="tx1"/>
              </a:solidFill>
              <a:latin typeface="Fira Code Light" panose="020B0809050000020004" pitchFamily="49" charset="0"/>
              <a:ea typeface="等线" panose="02010600030101010101" pitchFamily="2" charset="-122"/>
            </a:endParaRPr>
          </a:p>
          <a:p>
            <a:r>
              <a:rPr lang="zh-CN" altLang="en-US" sz="1400" dirty="0">
                <a:solidFill>
                  <a:schemeClr val="tx1"/>
                </a:solidFill>
                <a:latin typeface="Fira Code Light" panose="020B0809050000020004" pitchFamily="49" charset="0"/>
                <a:ea typeface="等线" panose="02010600030101010101" pitchFamily="2" charset="-122"/>
              </a:rPr>
              <a:t>基本动作</a:t>
            </a:r>
            <a:r>
              <a:rPr lang="en-US" altLang="zh-CN" sz="1400" dirty="0">
                <a:solidFill>
                  <a:schemeClr val="tx1"/>
                </a:solidFill>
                <a:latin typeface="Fira Code Light" panose="020B0809050000020004" pitchFamily="49" charset="0"/>
                <a:ea typeface="等线" panose="02010600030101010101" pitchFamily="2" charset="-122"/>
              </a:rPr>
              <a:t>Move</a:t>
            </a:r>
            <a:r>
              <a:rPr lang="zh-CN" altLang="en-US" sz="1400" dirty="0">
                <a:solidFill>
                  <a:schemeClr val="tx1"/>
                </a:solidFill>
                <a:latin typeface="Fira Code Light" panose="020B0809050000020004" pitchFamily="49" charset="0"/>
                <a:ea typeface="等线" panose="02010600030101010101" pitchFamily="2" charset="-122"/>
              </a:rPr>
              <a:t>后新的坐标</a:t>
            </a:r>
            <a:r>
              <a:rPr lang="en-US" altLang="zh-CN" sz="1400" dirty="0">
                <a:solidFill>
                  <a:schemeClr val="tx1"/>
                </a:solidFill>
                <a:latin typeface="Fira Code Light" panose="020B0809050000020004" pitchFamily="49" charset="0"/>
                <a:ea typeface="等线" panose="02010600030101010101" pitchFamily="2" charset="-122"/>
              </a:rPr>
              <a:t>Point</a:t>
            </a:r>
          </a:p>
          <a:p>
            <a:r>
              <a:rPr lang="zh-CN" altLang="en-US" sz="1400" dirty="0">
                <a:solidFill>
                  <a:schemeClr val="tx1"/>
                </a:solidFill>
                <a:latin typeface="Fira Code Light" panose="020B0809050000020004" pitchFamily="49" charset="0"/>
                <a:ea typeface="等线" panose="02010600030101010101" pitchFamily="2" charset="-122"/>
              </a:rPr>
              <a:t>左转一次后新的</a:t>
            </a:r>
            <a:r>
              <a:rPr lang="en-US" altLang="zh-CN" sz="1400" dirty="0">
                <a:solidFill>
                  <a:schemeClr val="tx1"/>
                </a:solidFill>
                <a:latin typeface="Fira Code Light" panose="020B0809050000020004" pitchFamily="49" charset="0"/>
                <a:ea typeface="等线" panose="02010600030101010101" pitchFamily="2" charset="-122"/>
              </a:rPr>
              <a:t>Direction</a:t>
            </a:r>
          </a:p>
          <a:p>
            <a:r>
              <a:rPr lang="zh-CN" altLang="en-US" sz="1400" dirty="0">
                <a:solidFill>
                  <a:schemeClr val="tx1"/>
                </a:solidFill>
                <a:latin typeface="Fira Code Light" panose="020B0809050000020004" pitchFamily="49" charset="0"/>
                <a:ea typeface="等线" panose="02010600030101010101" pitchFamily="2" charset="-122"/>
              </a:rPr>
              <a:t>右转一次后新的</a:t>
            </a:r>
            <a:r>
              <a:rPr lang="en-US" altLang="zh-CN" sz="1400" dirty="0">
                <a:solidFill>
                  <a:schemeClr val="tx1"/>
                </a:solidFill>
                <a:latin typeface="Fira Code Light" panose="020B0809050000020004" pitchFamily="49" charset="0"/>
                <a:ea typeface="等线" panose="02010600030101010101" pitchFamily="2" charset="-122"/>
              </a:rPr>
              <a:t>Direction</a:t>
            </a:r>
            <a:endParaRPr lang="zh-CN" altLang="en-US" sz="1400" dirty="0">
              <a:solidFill>
                <a:schemeClr val="tx1"/>
              </a:solidFill>
              <a:latin typeface="Fira Code Light" panose="020B0809050000020004" pitchFamily="49" charset="0"/>
              <a:ea typeface="等线" panose="02010600030101010101" pitchFamily="2" charset="-122"/>
            </a:endParaRPr>
          </a:p>
        </p:txBody>
      </p:sp>
      <p:sp>
        <p:nvSpPr>
          <p:cNvPr id="10" name="对话气泡: 矩形 9">
            <a:extLst>
              <a:ext uri="{FF2B5EF4-FFF2-40B4-BE49-F238E27FC236}">
                <a16:creationId xmlns:a16="http://schemas.microsoft.com/office/drawing/2014/main" id="{2DBC1B5C-F7C2-8EE9-718E-A5EBE9F454CD}"/>
              </a:ext>
            </a:extLst>
          </p:cNvPr>
          <p:cNvSpPr/>
          <p:nvPr/>
        </p:nvSpPr>
        <p:spPr>
          <a:xfrm>
            <a:off x="7830711" y="1058779"/>
            <a:ext cx="3274277" cy="907855"/>
          </a:xfrm>
          <a:prstGeom prst="wedgeRectCallout">
            <a:avLst>
              <a:gd name="adj1" fmla="val -39170"/>
              <a:gd name="adj2" fmla="val 7029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400" dirty="0">
                <a:solidFill>
                  <a:schemeClr val="tx1"/>
                </a:solidFill>
                <a:latin typeface="Fira Code Light" panose="020B0809050000020004" pitchFamily="49" charset="0"/>
                <a:ea typeface="等线" panose="02010600030101010101" pitchFamily="2" charset="-122"/>
              </a:rPr>
              <a:t>Direction.cpp</a:t>
            </a:r>
            <a:r>
              <a:rPr lang="zh-CN" altLang="en-US" sz="1400" dirty="0">
                <a:solidFill>
                  <a:schemeClr val="tx1"/>
                </a:solidFill>
                <a:latin typeface="Fira Code Light" panose="020B0809050000020004" pitchFamily="49" charset="0"/>
                <a:ea typeface="等线" panose="02010600030101010101" pitchFamily="2" charset="-122"/>
              </a:rPr>
              <a:t>里还定义了四个方向，将代表方向的字符映射为方向索引</a:t>
            </a:r>
            <a:endParaRPr lang="en-US" altLang="zh-CN" sz="1400" dirty="0">
              <a:solidFill>
                <a:schemeClr val="tx1"/>
              </a:solidFill>
              <a:latin typeface="Fira Code Light" panose="020B0809050000020004" pitchFamily="49" charset="0"/>
              <a:ea typeface="等线" panose="02010600030101010101" pitchFamily="2" charset="-122"/>
            </a:endParaRPr>
          </a:p>
        </p:txBody>
      </p:sp>
      <p:sp>
        <p:nvSpPr>
          <p:cNvPr id="13" name="对话气泡: 矩形 12">
            <a:extLst>
              <a:ext uri="{FF2B5EF4-FFF2-40B4-BE49-F238E27FC236}">
                <a16:creationId xmlns:a16="http://schemas.microsoft.com/office/drawing/2014/main" id="{C191193B-05C1-3CED-F514-32892260F78D}"/>
              </a:ext>
            </a:extLst>
          </p:cNvPr>
          <p:cNvSpPr/>
          <p:nvPr/>
        </p:nvSpPr>
        <p:spPr>
          <a:xfrm>
            <a:off x="7673391" y="5345293"/>
            <a:ext cx="3274277" cy="907855"/>
          </a:xfrm>
          <a:prstGeom prst="wedgeRectCallout">
            <a:avLst>
              <a:gd name="adj1" fmla="val -34743"/>
              <a:gd name="adj2" fmla="val -12009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400" dirty="0">
                <a:solidFill>
                  <a:schemeClr val="tx1"/>
                </a:solidFill>
                <a:latin typeface="Fira Code Light" panose="020B0809050000020004" pitchFamily="49" charset="0"/>
                <a:ea typeface="等线" panose="02010600030101010101" pitchFamily="2" charset="-122"/>
              </a:rPr>
              <a:t>Direction.cpp</a:t>
            </a:r>
            <a:r>
              <a:rPr lang="zh-CN" altLang="en-US" sz="1400" dirty="0">
                <a:solidFill>
                  <a:schemeClr val="tx1"/>
                </a:solidFill>
                <a:latin typeface="Fira Code Light" panose="020B0809050000020004" pitchFamily="49" charset="0"/>
                <a:ea typeface="等线" panose="02010600030101010101" pitchFamily="2" charset="-122"/>
              </a:rPr>
              <a:t>里还定义了当面向不同方向时，执行一次</a:t>
            </a:r>
            <a:r>
              <a:rPr lang="en-US" altLang="zh-CN" sz="1400" dirty="0">
                <a:solidFill>
                  <a:schemeClr val="tx1"/>
                </a:solidFill>
                <a:latin typeface="Fira Code Light" panose="020B0809050000020004" pitchFamily="49" charset="0"/>
                <a:ea typeface="等线" panose="02010600030101010101" pitchFamily="2" charset="-122"/>
              </a:rPr>
              <a:t>Move</a:t>
            </a:r>
            <a:r>
              <a:rPr lang="zh-CN" altLang="en-US" sz="1400" dirty="0">
                <a:solidFill>
                  <a:schemeClr val="tx1"/>
                </a:solidFill>
                <a:latin typeface="Fira Code Light" panose="020B0809050000020004" pitchFamily="49" charset="0"/>
                <a:ea typeface="等线" panose="02010600030101010101" pitchFamily="2" charset="-122"/>
              </a:rPr>
              <a:t>后坐标的变化（用</a:t>
            </a:r>
            <a:r>
              <a:rPr lang="en-US" altLang="zh-CN" sz="1400" dirty="0">
                <a:solidFill>
                  <a:schemeClr val="tx1"/>
                </a:solidFill>
                <a:latin typeface="Fira Code Light" panose="020B0809050000020004" pitchFamily="49" charset="0"/>
                <a:ea typeface="等线" panose="02010600030101010101" pitchFamily="2" charset="-122"/>
              </a:rPr>
              <a:t>Point</a:t>
            </a:r>
            <a:r>
              <a:rPr lang="zh-CN" altLang="en-US" sz="1400" dirty="0">
                <a:solidFill>
                  <a:schemeClr val="tx1"/>
                </a:solidFill>
                <a:latin typeface="Fira Code Light" panose="020B0809050000020004" pitchFamily="49" charset="0"/>
                <a:ea typeface="等线" panose="02010600030101010101" pitchFamily="2" charset="-122"/>
              </a:rPr>
              <a:t>封装）</a:t>
            </a:r>
          </a:p>
        </p:txBody>
      </p:sp>
    </p:spTree>
    <p:extLst>
      <p:ext uri="{BB962C8B-B14F-4D97-AF65-F5344CB8AC3E}">
        <p14:creationId xmlns:p14="http://schemas.microsoft.com/office/powerpoint/2010/main" val="193434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E75ACCD-A925-B6D2-644B-1540335BA8B9}"/>
              </a:ext>
            </a:extLst>
          </p:cNvPr>
          <p:cNvSpPr txBox="1">
            <a:spLocks/>
          </p:cNvSpPr>
          <p:nvPr/>
        </p:nvSpPr>
        <p:spPr bwMode="auto">
          <a:xfrm>
            <a:off x="731838" y="447468"/>
            <a:ext cx="10728325" cy="497095"/>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latin typeface="Fira Code Light" panose="020B0809050000020004" pitchFamily="49" charset="0"/>
                <a:ea typeface="等线" panose="02010600030101010101" pitchFamily="2" charset="-122"/>
              </a:rPr>
              <a:t>实验</a:t>
            </a:r>
            <a:r>
              <a:rPr lang="en-US" altLang="zh-CN" dirty="0">
                <a:latin typeface="Fira Code Light" panose="020B0809050000020004" pitchFamily="49" charset="0"/>
                <a:ea typeface="Fira Code Light" panose="020B0809050000020004" pitchFamily="49" charset="0"/>
              </a:rPr>
              <a:t>3</a:t>
            </a:r>
            <a:r>
              <a:rPr lang="zh-CN" altLang="en-US" dirty="0">
                <a:latin typeface="Fira Code Light" panose="020B0809050000020004" pitchFamily="49" charset="0"/>
                <a:ea typeface="等线" panose="02010600030101010101" pitchFamily="2" charset="-122"/>
              </a:rPr>
              <a:t>回顾：</a:t>
            </a:r>
            <a:r>
              <a:rPr lang="en-US" altLang="zh-CN" dirty="0">
                <a:latin typeface="Fira Code Light" panose="020B0809050000020004" pitchFamily="49" charset="0"/>
                <a:ea typeface="Fira Code Light" panose="020B0809050000020004" pitchFamily="49" charset="0"/>
              </a:rPr>
              <a:t>PoseHandler</a:t>
            </a:r>
            <a:r>
              <a:rPr lang="zh-CN" altLang="en-US" dirty="0">
                <a:latin typeface="Fira Code Light" panose="020B0809050000020004" pitchFamily="49" charset="0"/>
                <a:ea typeface="等线" panose="02010600030101010101" pitchFamily="2" charset="-122"/>
              </a:rPr>
              <a:t>复杂度消减，状态变化抽象</a:t>
            </a:r>
          </a:p>
        </p:txBody>
      </p:sp>
      <p:sp>
        <p:nvSpPr>
          <p:cNvPr id="15" name="文本框 14">
            <a:extLst>
              <a:ext uri="{FF2B5EF4-FFF2-40B4-BE49-F238E27FC236}">
                <a16:creationId xmlns:a16="http://schemas.microsoft.com/office/drawing/2014/main" id="{59EC658C-EC7D-3678-AA2F-9B62ACEC2E7C}"/>
              </a:ext>
            </a:extLst>
          </p:cNvPr>
          <p:cNvSpPr txBox="1"/>
          <p:nvPr/>
        </p:nvSpPr>
        <p:spPr>
          <a:xfrm>
            <a:off x="8131855" y="1058779"/>
            <a:ext cx="4060145" cy="1015663"/>
          </a:xfrm>
          <a:prstGeom prst="rect">
            <a:avLst/>
          </a:prstGeom>
          <a:noFill/>
        </p:spPr>
        <p:txBody>
          <a:bodyPr wrap="square">
            <a:spAutoFit/>
          </a:bodyPr>
          <a:lstStyle/>
          <a:p>
            <a:r>
              <a:rPr lang="zh-CN" altLang="en-US" sz="2000" dirty="0">
                <a:latin typeface="Fira Code Light" panose="020B0809050000020004" pitchFamily="49" charset="0"/>
                <a:ea typeface="等线" panose="02010600030101010101" pitchFamily="2" charset="-122"/>
              </a:rPr>
              <a:t>使用</a:t>
            </a:r>
            <a:r>
              <a:rPr lang="en-US" altLang="zh-CN" sz="2000" dirty="0">
                <a:latin typeface="Fira Code Light" panose="020B0809050000020004" pitchFamily="49" charset="0"/>
                <a:ea typeface="等线" panose="02010600030101010101" pitchFamily="2" charset="-122"/>
              </a:rPr>
              <a:t>Direction</a:t>
            </a:r>
            <a:r>
              <a:rPr lang="zh-CN" altLang="en-US" sz="2000" dirty="0">
                <a:latin typeface="Fira Code Light" panose="020B0809050000020004" pitchFamily="49" charset="0"/>
                <a:ea typeface="等线" panose="02010600030101010101" pitchFamily="2" charset="-122"/>
              </a:rPr>
              <a:t>进行方向信息的封装，每个方向上的变化只有</a:t>
            </a:r>
            <a:r>
              <a:rPr lang="en-US" altLang="zh-CN" sz="2000" dirty="0">
                <a:latin typeface="Fira Code Light" panose="020B0809050000020004" pitchFamily="49" charset="0"/>
                <a:ea typeface="等线" panose="02010600030101010101" pitchFamily="2" charset="-122"/>
              </a:rPr>
              <a:t>3</a:t>
            </a:r>
            <a:r>
              <a:rPr lang="zh-CN" altLang="en-US" sz="2000" dirty="0">
                <a:latin typeface="Fira Code Light" panose="020B0809050000020004" pitchFamily="49" charset="0"/>
                <a:ea typeface="等线" panose="02010600030101010101" pitchFamily="2" charset="-122"/>
              </a:rPr>
              <a:t>个：位置移动、左转、右转</a:t>
            </a:r>
          </a:p>
        </p:txBody>
      </p:sp>
      <p:pic>
        <p:nvPicPr>
          <p:cNvPr id="3" name="图片 2">
            <a:extLst>
              <a:ext uri="{FF2B5EF4-FFF2-40B4-BE49-F238E27FC236}">
                <a16:creationId xmlns:a16="http://schemas.microsoft.com/office/drawing/2014/main" id="{62D8B748-039F-2BBF-7609-BD9AD3205465}"/>
              </a:ext>
            </a:extLst>
          </p:cNvPr>
          <p:cNvPicPr>
            <a:picLocks noChangeAspect="1"/>
          </p:cNvPicPr>
          <p:nvPr/>
        </p:nvPicPr>
        <p:blipFill>
          <a:blip r:embed="rId2"/>
          <a:stretch>
            <a:fillRect/>
          </a:stretch>
        </p:blipFill>
        <p:spPr>
          <a:xfrm>
            <a:off x="281103" y="897942"/>
            <a:ext cx="7652931" cy="5682708"/>
          </a:xfrm>
          <a:prstGeom prst="rect">
            <a:avLst/>
          </a:prstGeom>
        </p:spPr>
      </p:pic>
      <p:sp>
        <p:nvSpPr>
          <p:cNvPr id="4" name="对话气泡: 矩形 3">
            <a:extLst>
              <a:ext uri="{FF2B5EF4-FFF2-40B4-BE49-F238E27FC236}">
                <a16:creationId xmlns:a16="http://schemas.microsoft.com/office/drawing/2014/main" id="{9DF6914C-C240-3C81-C728-C1410BFEEDDA}"/>
              </a:ext>
            </a:extLst>
          </p:cNvPr>
          <p:cNvSpPr/>
          <p:nvPr/>
        </p:nvSpPr>
        <p:spPr>
          <a:xfrm>
            <a:off x="5055683" y="3745527"/>
            <a:ext cx="6195897" cy="907855"/>
          </a:xfrm>
          <a:prstGeom prst="wedgeRectCallout">
            <a:avLst>
              <a:gd name="adj1" fmla="val -68800"/>
              <a:gd name="adj2" fmla="val -3165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400" dirty="0">
                <a:solidFill>
                  <a:schemeClr val="tx1"/>
                </a:solidFill>
                <a:latin typeface="Fira Code Light" panose="020B0809050000020004" pitchFamily="49" charset="0"/>
                <a:ea typeface="等线" panose="02010600030101010101" pitchFamily="2" charset="-122"/>
              </a:rPr>
              <a:t>由于</a:t>
            </a:r>
            <a:r>
              <a:rPr lang="en-US" altLang="zh-CN" sz="1400" dirty="0">
                <a:solidFill>
                  <a:schemeClr val="tx1"/>
                </a:solidFill>
                <a:latin typeface="Fira Code Light" panose="020B0809050000020004" pitchFamily="49" charset="0"/>
                <a:ea typeface="等线" panose="02010600030101010101" pitchFamily="2" charset="-122"/>
              </a:rPr>
              <a:t>Direction.cpp</a:t>
            </a:r>
            <a:r>
              <a:rPr lang="zh-CN" altLang="en-US" sz="1400" dirty="0">
                <a:solidFill>
                  <a:schemeClr val="tx1"/>
                </a:solidFill>
                <a:latin typeface="Fira Code Light" panose="020B0809050000020004" pitchFamily="49" charset="0"/>
                <a:ea typeface="等线" panose="02010600030101010101" pitchFamily="2" charset="-122"/>
              </a:rPr>
              <a:t>里定义了当面向不同方向时，执行一次</a:t>
            </a:r>
            <a:r>
              <a:rPr lang="en-US" altLang="zh-CN" sz="1400" dirty="0">
                <a:solidFill>
                  <a:schemeClr val="tx1"/>
                </a:solidFill>
                <a:latin typeface="Fira Code Light" panose="020B0809050000020004" pitchFamily="49" charset="0"/>
                <a:ea typeface="等线" panose="02010600030101010101" pitchFamily="2" charset="-122"/>
              </a:rPr>
              <a:t>Move</a:t>
            </a:r>
            <a:r>
              <a:rPr lang="zh-CN" altLang="en-US" sz="1400" dirty="0">
                <a:solidFill>
                  <a:schemeClr val="tx1"/>
                </a:solidFill>
                <a:latin typeface="Fira Code Light" panose="020B0809050000020004" pitchFamily="49" charset="0"/>
                <a:ea typeface="等线" panose="02010600030101010101" pitchFamily="2" charset="-122"/>
              </a:rPr>
              <a:t>后坐标的变化（用</a:t>
            </a:r>
            <a:r>
              <a:rPr lang="en-US" altLang="zh-CN" sz="1400" dirty="0">
                <a:solidFill>
                  <a:schemeClr val="tx1"/>
                </a:solidFill>
                <a:latin typeface="Fira Code Light" panose="020B0809050000020004" pitchFamily="49" charset="0"/>
                <a:ea typeface="等线" panose="02010600030101010101" pitchFamily="2" charset="-122"/>
              </a:rPr>
              <a:t>Point</a:t>
            </a:r>
            <a:r>
              <a:rPr lang="zh-CN" altLang="en-US" sz="1400" dirty="0">
                <a:solidFill>
                  <a:schemeClr val="tx1"/>
                </a:solidFill>
                <a:latin typeface="Fira Code Light" panose="020B0809050000020004" pitchFamily="49" charset="0"/>
                <a:ea typeface="等线" panose="02010600030101010101" pitchFamily="2" charset="-122"/>
              </a:rPr>
              <a:t>封装），因此执行</a:t>
            </a:r>
            <a:r>
              <a:rPr lang="en-US" altLang="zh-CN" sz="1400" dirty="0">
                <a:solidFill>
                  <a:schemeClr val="tx1"/>
                </a:solidFill>
                <a:latin typeface="Fira Code Light" panose="020B0809050000020004" pitchFamily="49" charset="0"/>
                <a:ea typeface="等线" panose="02010600030101010101" pitchFamily="2" charset="-122"/>
              </a:rPr>
              <a:t>move</a:t>
            </a:r>
            <a:r>
              <a:rPr lang="zh-CN" altLang="en-US" sz="1400" dirty="0">
                <a:solidFill>
                  <a:schemeClr val="tx1"/>
                </a:solidFill>
                <a:latin typeface="Fira Code Light" panose="020B0809050000020004" pitchFamily="49" charset="0"/>
                <a:ea typeface="等线" panose="02010600030101010101" pitchFamily="2" charset="-122"/>
              </a:rPr>
              <a:t>动作时</a:t>
            </a:r>
            <a:r>
              <a:rPr lang="zh-CN" altLang="en-US" sz="1400" dirty="0">
                <a:solidFill>
                  <a:srgbClr val="FF0000"/>
                </a:solidFill>
                <a:latin typeface="Fira Code Light" panose="020B0809050000020004" pitchFamily="49" charset="0"/>
                <a:ea typeface="等线" panose="02010600030101010101" pitchFamily="2" charset="-122"/>
              </a:rPr>
              <a:t>再也不需要用</a:t>
            </a:r>
            <a:r>
              <a:rPr lang="en-US" altLang="zh-CN" sz="1400" dirty="0">
                <a:solidFill>
                  <a:srgbClr val="FF0000"/>
                </a:solidFill>
                <a:latin typeface="Fira Code Light" panose="020B0809050000020004" pitchFamily="49" charset="0"/>
                <a:ea typeface="等线" panose="02010600030101010101" pitchFamily="2" charset="-122"/>
              </a:rPr>
              <a:t>if</a:t>
            </a:r>
            <a:r>
              <a:rPr lang="zh-CN" altLang="en-US" sz="1400" dirty="0">
                <a:solidFill>
                  <a:srgbClr val="FF0000"/>
                </a:solidFill>
                <a:latin typeface="Fira Code Light" panose="020B0809050000020004" pitchFamily="49" charset="0"/>
                <a:ea typeface="等线" panose="02010600030101010101" pitchFamily="2" charset="-122"/>
              </a:rPr>
              <a:t>语句判断当前方向</a:t>
            </a:r>
            <a:r>
              <a:rPr lang="zh-CN" altLang="en-US" sz="1400" dirty="0">
                <a:solidFill>
                  <a:schemeClr val="tx1"/>
                </a:solidFill>
                <a:latin typeface="Fira Code Light" panose="020B0809050000020004" pitchFamily="49" charset="0"/>
                <a:ea typeface="等线" panose="02010600030101010101" pitchFamily="2" charset="-122"/>
              </a:rPr>
              <a:t>了，而是利用方向的索引直接返回</a:t>
            </a:r>
            <a:r>
              <a:rPr lang="en-US" altLang="zh-CN" sz="1400" dirty="0">
                <a:solidFill>
                  <a:schemeClr val="tx1"/>
                </a:solidFill>
                <a:latin typeface="Fira Code Light" panose="020B0809050000020004" pitchFamily="49" charset="0"/>
                <a:ea typeface="等线" panose="02010600030101010101" pitchFamily="2" charset="-122"/>
              </a:rPr>
              <a:t>move</a:t>
            </a:r>
            <a:r>
              <a:rPr lang="zh-CN" altLang="en-US" sz="1400" dirty="0">
                <a:solidFill>
                  <a:schemeClr val="tx1"/>
                </a:solidFill>
                <a:latin typeface="Fira Code Light" panose="020B0809050000020004" pitchFamily="49" charset="0"/>
                <a:ea typeface="等线" panose="02010600030101010101" pitchFamily="2" charset="-122"/>
              </a:rPr>
              <a:t>一次后坐标的变化</a:t>
            </a:r>
          </a:p>
        </p:txBody>
      </p:sp>
      <p:sp>
        <p:nvSpPr>
          <p:cNvPr id="6" name="对话气泡: 矩形 5">
            <a:extLst>
              <a:ext uri="{FF2B5EF4-FFF2-40B4-BE49-F238E27FC236}">
                <a16:creationId xmlns:a16="http://schemas.microsoft.com/office/drawing/2014/main" id="{397D4A35-67DA-5798-0CC8-2BA4355905C6}"/>
              </a:ext>
            </a:extLst>
          </p:cNvPr>
          <p:cNvSpPr/>
          <p:nvPr/>
        </p:nvSpPr>
        <p:spPr>
          <a:xfrm>
            <a:off x="5055683" y="4783559"/>
            <a:ext cx="6195897" cy="907855"/>
          </a:xfrm>
          <a:prstGeom prst="wedgeRectCallout">
            <a:avLst>
              <a:gd name="adj1" fmla="val -68800"/>
              <a:gd name="adj2" fmla="val -3165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1400" dirty="0">
                <a:solidFill>
                  <a:schemeClr val="tx1"/>
                </a:solidFill>
                <a:latin typeface="Fira Code Light" panose="020B0809050000020004" pitchFamily="49" charset="0"/>
                <a:ea typeface="等线" panose="02010600030101010101" pitchFamily="2" charset="-122"/>
              </a:rPr>
              <a:t>由于</a:t>
            </a:r>
            <a:r>
              <a:rPr lang="en-US" altLang="zh-CN" sz="1400" dirty="0">
                <a:solidFill>
                  <a:schemeClr val="tx1"/>
                </a:solidFill>
                <a:latin typeface="Fira Code Light" panose="020B0809050000020004" pitchFamily="49" charset="0"/>
                <a:ea typeface="等线" panose="02010600030101010101" pitchFamily="2" charset="-122"/>
              </a:rPr>
              <a:t>Direction.cpp</a:t>
            </a:r>
            <a:r>
              <a:rPr lang="zh-CN" altLang="en-US" sz="1400" dirty="0">
                <a:solidFill>
                  <a:schemeClr val="tx1"/>
                </a:solidFill>
                <a:latin typeface="Fira Code Light" panose="020B0809050000020004" pitchFamily="49" charset="0"/>
                <a:ea typeface="等线" panose="02010600030101010101" pitchFamily="2" charset="-122"/>
              </a:rPr>
              <a:t>里将代表方向的字符映射为方向索引，因此可以用统一的数学模型来计算当面向不同方向时，左转一次和右转一次后新的方向（用</a:t>
            </a:r>
            <a:r>
              <a:rPr lang="en-US" altLang="zh-CN" sz="1400" dirty="0">
                <a:solidFill>
                  <a:schemeClr val="tx1"/>
                </a:solidFill>
                <a:latin typeface="Fira Code Light" panose="020B0809050000020004" pitchFamily="49" charset="0"/>
                <a:ea typeface="等线" panose="02010600030101010101" pitchFamily="2" charset="-122"/>
              </a:rPr>
              <a:t>Direction</a:t>
            </a:r>
            <a:r>
              <a:rPr lang="zh-CN" altLang="en-US" sz="1400" dirty="0">
                <a:solidFill>
                  <a:schemeClr val="tx1"/>
                </a:solidFill>
                <a:latin typeface="Fira Code Light" panose="020B0809050000020004" pitchFamily="49" charset="0"/>
                <a:ea typeface="等线" panose="02010600030101010101" pitchFamily="2" charset="-122"/>
              </a:rPr>
              <a:t>来封装），</a:t>
            </a:r>
            <a:r>
              <a:rPr lang="zh-CN" altLang="en-US" sz="1400" dirty="0">
                <a:solidFill>
                  <a:srgbClr val="FF0000"/>
                </a:solidFill>
                <a:latin typeface="Fira Code Light" panose="020B0809050000020004" pitchFamily="49" charset="0"/>
                <a:ea typeface="等线" panose="02010600030101010101" pitchFamily="2" charset="-122"/>
              </a:rPr>
              <a:t>再也不需要用</a:t>
            </a:r>
            <a:r>
              <a:rPr lang="en-US" altLang="zh-CN" sz="1400" dirty="0">
                <a:solidFill>
                  <a:srgbClr val="FF0000"/>
                </a:solidFill>
                <a:latin typeface="Fira Code Light" panose="020B0809050000020004" pitchFamily="49" charset="0"/>
                <a:ea typeface="等线" panose="02010600030101010101" pitchFamily="2" charset="-122"/>
              </a:rPr>
              <a:t>if</a:t>
            </a:r>
            <a:r>
              <a:rPr lang="zh-CN" altLang="en-US" sz="1400" dirty="0">
                <a:solidFill>
                  <a:srgbClr val="FF0000"/>
                </a:solidFill>
                <a:latin typeface="Fira Code Light" panose="020B0809050000020004" pitchFamily="49" charset="0"/>
                <a:ea typeface="等线" panose="02010600030101010101" pitchFamily="2" charset="-122"/>
              </a:rPr>
              <a:t>语句判断当前方向</a:t>
            </a:r>
            <a:endParaRPr lang="zh-CN" altLang="en-US" sz="1400" dirty="0">
              <a:solidFill>
                <a:schemeClr val="tx1"/>
              </a:solidFill>
              <a:latin typeface="Fira Code Light" panose="020B0809050000020004" pitchFamily="49" charset="0"/>
              <a:ea typeface="等线" panose="02010600030101010101" pitchFamily="2" charset="-122"/>
            </a:endParaRPr>
          </a:p>
        </p:txBody>
      </p:sp>
    </p:spTree>
    <p:extLst>
      <p:ext uri="{BB962C8B-B14F-4D97-AF65-F5344CB8AC3E}">
        <p14:creationId xmlns:p14="http://schemas.microsoft.com/office/powerpoint/2010/main" val="3097077791"/>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9707</TotalTime>
  <Words>6990</Words>
  <Application>Microsoft Office PowerPoint</Application>
  <PresentationFormat>宽屏</PresentationFormat>
  <Paragraphs>594</Paragraphs>
  <Slides>71</Slides>
  <Notes>57</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71</vt:i4>
      </vt:variant>
    </vt:vector>
  </HeadingPairs>
  <TitlesOfParts>
    <vt:vector size="84" baseType="lpstr">
      <vt:lpstr>等线</vt:lpstr>
      <vt:lpstr>Fira Code Light</vt:lpstr>
      <vt:lpstr>Huawei Sans</vt:lpstr>
      <vt:lpstr>Wingdings</vt:lpstr>
      <vt:lpstr>Consolas</vt:lpstr>
      <vt:lpstr>微软雅黑</vt:lpstr>
      <vt:lpstr>verdana</vt:lpstr>
      <vt:lpstr>方正兰亭黑简体</vt:lpstr>
      <vt:lpstr>Arial</vt:lpstr>
      <vt:lpstr>1_标题页模板</vt:lpstr>
      <vt:lpstr>2_功能页模板</vt:lpstr>
      <vt:lpstr>3_内容页模板</vt:lpstr>
      <vt:lpstr>4_感谢页模板</vt:lpstr>
      <vt:lpstr>PowerPoint 演示文稿</vt:lpstr>
      <vt:lpstr>实验二完成后，应该已经在目录里创建lab3-fp-support-B分支</vt:lpstr>
      <vt:lpstr>C++企业软件开发实践</vt:lpstr>
      <vt:lpstr>PowerPoint 演示文稿</vt:lpstr>
      <vt:lpstr>PowerPoint 演示文稿</vt:lpstr>
      <vt:lpstr>PowerPoint 演示文稿</vt:lpstr>
      <vt:lpstr>实验3回顾：PoseHandler复杂度消减，Point封装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课程实训需求4：支持掉头功能</vt:lpstr>
      <vt:lpstr>面向接口编程</vt:lpstr>
      <vt:lpstr>Command层设计思路</vt:lpstr>
      <vt:lpstr>Command层设计思路</vt:lpstr>
      <vt:lpstr>统一接口：基于模板的单体类-Singleton</vt:lpstr>
      <vt:lpstr>统一接口：单体工厂类-CmderFactory</vt:lpstr>
      <vt:lpstr>统一接口</vt:lpstr>
      <vt:lpstr>代码分析</vt:lpstr>
      <vt:lpstr>using特性</vt:lpstr>
      <vt:lpstr>使用using特性进一步简化代码</vt:lpstr>
      <vt:lpstr>PowerPoint 演示文稿</vt:lpstr>
      <vt:lpstr>PowerPoint 演示文稿</vt:lpstr>
      <vt:lpstr>思考：掉头指令如何实现？</vt:lpstr>
      <vt:lpstr>解决方案：任务编排</vt:lpstr>
      <vt:lpstr>解决方案：任务编排</vt:lpstr>
      <vt:lpstr>原子指令抽象：识别8种基本操作</vt:lpstr>
      <vt:lpstr>原子指令抽象：基于8种基础操作开展原子指令层设计</vt:lpstr>
      <vt:lpstr>原子指令定义：代码实现</vt:lpstr>
      <vt:lpstr>任务编排：原子指令列表管理、批执行功能实现</vt:lpstr>
      <vt:lpstr>任务编排：src/Command.hpp里MoveCommand实现</vt:lpstr>
      <vt:lpstr>任务编排：Command需返回原子指令列表</vt:lpstr>
      <vt:lpstr>任务编排：指令编排后统一执行</vt:lpstr>
      <vt:lpstr>TR指令实现：测试用例设计</vt:lpstr>
      <vt:lpstr>TR指令实现：测试用例构建</vt:lpstr>
      <vt:lpstr>TR指令实现：创建TR指令任务编排类</vt:lpstr>
      <vt:lpstr>TR指令实现：指令映射</vt:lpstr>
      <vt:lpstr>TR指令实现：指令映射</vt:lpstr>
      <vt:lpstr>TR指令实现：指令映射</vt:lpstr>
      <vt:lpstr>PowerPoint 演示文稿</vt:lpstr>
      <vt:lpstr>PowerPoint 演示文稿</vt:lpstr>
      <vt:lpstr>PowerPoint 演示文稿</vt:lpstr>
      <vt:lpstr>PowerPoint 演示文稿</vt:lpstr>
      <vt:lpstr>工程目录结构设计分析</vt:lpstr>
      <vt:lpstr>目录结构设计的原则</vt:lpstr>
      <vt:lpstr>目录结构设计的思路</vt:lpstr>
      <vt:lpstr>目录结构设计实践</vt:lpstr>
      <vt:lpstr>PowerPoint 演示文稿</vt:lpstr>
      <vt:lpstr>PowerPoint 演示文稿</vt:lpstr>
      <vt:lpstr>PowerPoint 演示文稿</vt:lpstr>
      <vt:lpstr>作业</vt:lpstr>
      <vt:lpstr>测试代码实现</vt:lpstr>
      <vt:lpstr>测试代码实现</vt:lpstr>
      <vt:lpstr>测试代码实现</vt:lpstr>
      <vt:lpstr>代码实现</vt:lpstr>
      <vt:lpstr>代码实现</vt:lpstr>
      <vt:lpstr>移动适配器实现</vt:lpstr>
      <vt:lpstr>移动适配器实现</vt:lpstr>
      <vt:lpstr>移动适配器实现</vt:lpstr>
      <vt:lpstr>移动适配器实现</vt:lpstr>
      <vt:lpstr>移动适配器实现</vt:lpstr>
      <vt:lpstr>代码实现</vt:lpstr>
      <vt:lpstr>代码实现</vt:lpstr>
      <vt:lpstr>代码实现</vt:lpstr>
      <vt:lpstr>PowerPoint 演示文稿</vt:lpstr>
      <vt:lpstr>PowerPoint 演示文稿</vt:lpstr>
      <vt:lpstr>课后扩展</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C++企业软件开发实践</dc:title>
  <dc:subject>实验4-综合实战</dc:subject>
  <dc:creator>Lichunhua(ChunhuaLi,stfse)</dc:creator>
  <cp:keywords>C++企业软件开发实践</cp:keywords>
  <cp:lastModifiedBy>希武 辜</cp:lastModifiedBy>
  <cp:revision>606</cp:revision>
  <dcterms:created xsi:type="dcterms:W3CDTF">2024-07-19T02:54:12Z</dcterms:created>
  <dcterms:modified xsi:type="dcterms:W3CDTF">2024-11-10T14:16:55Z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(3)WcUeQPcl9QrJecfGcFm4+0VCaPg9BXwhuSljMKMznyWGJCmGHHQpw4dZ6tAEehfYyKclbBYA
oAZm6LSAsJnuP3bKH/6FdON5KVO4V6bm61vcmft9Ah0PPiW5IWCAI/R40sxoJzhiz03TFbM9
LyQjr5LYRAGWlddEb+LMVI6vTJFFMirgfVCT0PyNC2+IQ1sCtipsRmuiDx0p8cR0mzfkt+NJ
QjXf3kO0/5HAMmrY3Q</vt:lpwstr>
  </property>
  <property fmtid="{D5CDD505-2E9C-101B-9397-08002B2CF9AE}" pid="3" name="_2015_ms_pID_7253431">
    <vt:lpwstr>TQk46XDSg0T4MtH0TMQB/w0xtmc9XVPmPiJ/UD2PTK8Ghw6lAz6waV
NqinvqNlJq4czq20pEbY5FtjTSN+HwJKrAAL+66fq53BYx0ZtZ22jyXj5wGj96k77YKCL7MW
bgk4MAFhNIANQoLQFFx1JK12DYPSrPcJFglkNQbW+MR8JoUfi4Dfcn2wMmdjFqXo+qZmKE6M
v30P7y6SdBmtbQYXgFSnP/abd7d/hRYpxoFu</vt:lpwstr>
  </property>
  <property fmtid="{D5CDD505-2E9C-101B-9397-08002B2CF9AE}" pid="4" name="_2015_ms_pID_7253432">
    <vt:lpwstr>bA==</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1689126795</vt:lpwstr>
  </property>
  <property fmtid="{D5CDD505-2E9C-101B-9397-08002B2CF9AE}" pid="9" name="ICV">
    <vt:lpwstr/>
  </property>
  <property fmtid="{D5CDD505-2E9C-101B-9397-08002B2CF9AE}" pid="10" name="KSOProductBuildVer">
    <vt:lpwstr>2052-0.0.0.0</vt:lpwstr>
  </property>
</Properties>
</file>